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71" r:id="rId2"/>
    <p:sldId id="297" r:id="rId3"/>
    <p:sldId id="262" r:id="rId4"/>
    <p:sldId id="300" r:id="rId5"/>
    <p:sldId id="304" r:id="rId6"/>
    <p:sldId id="305" r:id="rId7"/>
    <p:sldId id="306" r:id="rId8"/>
    <p:sldId id="307" r:id="rId9"/>
    <p:sldId id="312" r:id="rId10"/>
    <p:sldId id="308" r:id="rId11"/>
    <p:sldId id="303" r:id="rId12"/>
    <p:sldId id="301" r:id="rId13"/>
    <p:sldId id="302" r:id="rId14"/>
    <p:sldId id="309" r:id="rId15"/>
    <p:sldId id="310" r:id="rId16"/>
    <p:sldId id="311" r:id="rId17"/>
    <p:sldId id="313" r:id="rId18"/>
    <p:sldId id="263" r:id="rId19"/>
    <p:sldId id="286" r:id="rId20"/>
    <p:sldId id="315" r:id="rId21"/>
    <p:sldId id="316" r:id="rId22"/>
    <p:sldId id="317" r:id="rId23"/>
    <p:sldId id="299" r:id="rId24"/>
    <p:sldId id="314" r:id="rId25"/>
    <p:sldId id="318" r:id="rId26"/>
    <p:sldId id="319" r:id="rId27"/>
    <p:sldId id="320" r:id="rId28"/>
    <p:sldId id="321" r:id="rId29"/>
    <p:sldId id="322" r:id="rId30"/>
    <p:sldId id="323" r:id="rId31"/>
    <p:sldId id="324" r:id="rId32"/>
    <p:sldId id="325" r:id="rId33"/>
    <p:sldId id="326" r:id="rId34"/>
    <p:sldId id="280" r:id="rId3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FB8"/>
    <a:srgbClr val="01225A"/>
    <a:srgbClr val="6D8FB8"/>
    <a:srgbClr val="012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77703-F1EF-4B3C-9673-81D8BDB2AB4E}" v="49" dt="2024-02-29T13:54:40.253"/>
    <p1510:client id="{3B839D47-8FDF-4E76-E7B9-5A366838EE12}" v="3" dt="2024-02-29T14:09:09.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564"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1" d="100"/>
          <a:sy n="41" d="100"/>
        </p:scale>
        <p:origin x="194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04B68A-8C14-4802-AD28-FFC94692D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EA11554-52CD-4811-86A0-72A4D4D677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1BBF188-8286-489C-BE59-30BD04FA0679}" type="datetimeFigureOut">
              <a:rPr lang="en-GB"/>
              <a:pPr>
                <a:defRPr/>
              </a:pPr>
              <a:t>29/02/24</a:t>
            </a:fld>
            <a:endParaRPr lang="en-GB"/>
          </a:p>
        </p:txBody>
      </p:sp>
      <p:sp>
        <p:nvSpPr>
          <p:cNvPr id="4" name="Footer Placeholder 3">
            <a:extLst>
              <a:ext uri="{FF2B5EF4-FFF2-40B4-BE49-F238E27FC236}">
                <a16:creationId xmlns:a16="http://schemas.microsoft.com/office/drawing/2014/main" id="{04BE1218-3C9C-40FB-B1BB-9C3F586EA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FFFF0A59-A89F-4344-BCCD-03384A9C6F4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57DB390-7B7C-4131-8180-6BD34952E79B}"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982533-E44E-4B6D-859F-F4EEB98A206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4FEB52D-0A1C-482D-B49F-765D75A3787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5E29706-4B0C-44ED-BB05-227993733AE5}" type="datetimeFigureOut">
              <a:rPr lang="en-US"/>
              <a:pPr>
                <a:defRPr/>
              </a:pPr>
              <a:t>2/29/2024</a:t>
            </a:fld>
            <a:endParaRPr lang="en-US"/>
          </a:p>
        </p:txBody>
      </p:sp>
      <p:sp>
        <p:nvSpPr>
          <p:cNvPr id="4" name="Slide Image Placeholder 3">
            <a:extLst>
              <a:ext uri="{FF2B5EF4-FFF2-40B4-BE49-F238E27FC236}">
                <a16:creationId xmlns:a16="http://schemas.microsoft.com/office/drawing/2014/main" id="{155E4A29-3C89-4530-9776-028C638B2C8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EC22BB3-5481-4F16-90F6-A46FD9D608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DB4588B-6AB4-4570-8F5F-45B50BB28A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4153B0C-9798-4E2D-9CD9-55901048352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0A87810-5BFC-4702-A4D2-4313C90CB5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82"/>
            <a:ext cx="7772400" cy="1470025"/>
          </a:xfrm>
        </p:spPr>
        <p:txBody>
          <a:bodyPr/>
          <a:lstStyle>
            <a:lvl1pPr algn="l">
              <a:defRPr sz="3600" b="1" i="0"/>
            </a:lvl1pPr>
          </a:lstStyle>
          <a:p>
            <a:r>
              <a:rPr lang="en-US"/>
              <a:t>Click to edit Master title style</a:t>
            </a:r>
            <a:endParaRPr lang="en-US" dirty="0"/>
          </a:p>
        </p:txBody>
      </p:sp>
      <p:sp>
        <p:nvSpPr>
          <p:cNvPr id="3" name="Subtitle 2"/>
          <p:cNvSpPr>
            <a:spLocks noGrp="1"/>
          </p:cNvSpPr>
          <p:nvPr>
            <p:ph type="subTitle" idx="1"/>
          </p:nvPr>
        </p:nvSpPr>
        <p:spPr>
          <a:xfrm>
            <a:off x="321931" y="3803570"/>
            <a:ext cx="7772400" cy="1033594"/>
          </a:xfrm>
        </p:spPr>
        <p:txBody>
          <a:bodyPr>
            <a:normAutofit/>
          </a:bodyPr>
          <a:lstStyle>
            <a:lvl1pPr marL="0" indent="0" algn="l">
              <a:buNone/>
              <a:defRPr sz="2000" b="1" i="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610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06331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3CFED37-0F4D-4558-9128-2405F496078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5D6B34D-A22E-49C3-B32E-BAE846149374}" type="datetimeFigureOut">
              <a:rPr lang="en-US"/>
              <a:pPr>
                <a:defRPr/>
              </a:pPr>
              <a:t>2/29/2024</a:t>
            </a:fld>
            <a:endParaRPr lang="en-US"/>
          </a:p>
        </p:txBody>
      </p:sp>
      <p:sp>
        <p:nvSpPr>
          <p:cNvPr id="5" name="Footer Placeholder 4">
            <a:extLst>
              <a:ext uri="{FF2B5EF4-FFF2-40B4-BE49-F238E27FC236}">
                <a16:creationId xmlns:a16="http://schemas.microsoft.com/office/drawing/2014/main" id="{042873B2-5FF3-47E7-9679-AA75764A0C30}"/>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D587660D-F988-4CE9-BC67-4A64B81131E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10E8901-60AD-4638-B129-4072C9CB9E51}" type="slidenum">
              <a:rPr lang="en-US" altLang="en-US"/>
              <a:pPr/>
              <a:t>‹#›</a:t>
            </a:fld>
            <a:endParaRPr lang="en-US" altLang="en-US"/>
          </a:p>
        </p:txBody>
      </p:sp>
    </p:spTree>
    <p:extLst>
      <p:ext uri="{BB962C8B-B14F-4D97-AF65-F5344CB8AC3E}">
        <p14:creationId xmlns:p14="http://schemas.microsoft.com/office/powerpoint/2010/main" val="347196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3539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51782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0216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513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94939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74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79321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26E9218-121D-4D15-A92F-6BDE717588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Header calibri bold 36pt blue</a:t>
            </a:r>
            <a:endParaRPr lang="en-US" altLang="en-US"/>
          </a:p>
        </p:txBody>
      </p:sp>
      <p:sp>
        <p:nvSpPr>
          <p:cNvPr id="1027" name="Text Placeholder 2">
            <a:extLst>
              <a:ext uri="{FF2B5EF4-FFF2-40B4-BE49-F238E27FC236}">
                <a16:creationId xmlns:a16="http://schemas.microsoft.com/office/drawing/2014/main" id="{3CC46824-9BC8-40CA-9495-DBF46E16B1C0}"/>
              </a:ext>
            </a:extLst>
          </p:cNvPr>
          <p:cNvSpPr>
            <a:spLocks noGrp="1"/>
          </p:cNvSpPr>
          <p:nvPr>
            <p:ph type="body" idx="1"/>
          </p:nvPr>
        </p:nvSpPr>
        <p:spPr bwMode="auto">
          <a:xfrm>
            <a:off x="457200" y="1600200"/>
            <a:ext cx="82296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0"/>
            <a:endParaRPr lang="en-GB" altLang="en-US"/>
          </a:p>
        </p:txBody>
      </p:sp>
      <p:pic>
        <p:nvPicPr>
          <p:cNvPr id="1028" name="Picture 5">
            <a:extLst>
              <a:ext uri="{FF2B5EF4-FFF2-40B4-BE49-F238E27FC236}">
                <a16:creationId xmlns:a16="http://schemas.microsoft.com/office/drawing/2014/main" id="{ABB1CB85-A983-4192-91DF-BC6CCC4B384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16650"/>
            <a:ext cx="9144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8"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l" defTabSz="457200" rtl="0" eaLnBrk="0" fontAlgn="base" hangingPunct="0">
        <a:spcBef>
          <a:spcPct val="0"/>
        </a:spcBef>
        <a:spcAft>
          <a:spcPct val="0"/>
        </a:spcAft>
        <a:defRPr sz="3600" b="1" kern="1200">
          <a:solidFill>
            <a:schemeClr val="tx2"/>
          </a:solidFill>
          <a:latin typeface="+mj-lt"/>
          <a:ea typeface="+mj-ea"/>
          <a:cs typeface="+mj-cs"/>
        </a:defRPr>
      </a:lvl1pPr>
      <a:lvl2pPr algn="l" defTabSz="457200" rtl="0" eaLnBrk="0" fontAlgn="base" hangingPunct="0">
        <a:spcBef>
          <a:spcPct val="0"/>
        </a:spcBef>
        <a:spcAft>
          <a:spcPct val="0"/>
        </a:spcAft>
        <a:defRPr sz="3600" b="1">
          <a:solidFill>
            <a:schemeClr val="tx2"/>
          </a:solidFill>
          <a:latin typeface="Calibri" panose="020F0502020204030204" pitchFamily="34" charset="0"/>
        </a:defRPr>
      </a:lvl2pPr>
      <a:lvl3pPr algn="l" defTabSz="457200" rtl="0" eaLnBrk="0" fontAlgn="base" hangingPunct="0">
        <a:spcBef>
          <a:spcPct val="0"/>
        </a:spcBef>
        <a:spcAft>
          <a:spcPct val="0"/>
        </a:spcAft>
        <a:defRPr sz="3600" b="1">
          <a:solidFill>
            <a:schemeClr val="tx2"/>
          </a:solidFill>
          <a:latin typeface="Calibri" panose="020F0502020204030204" pitchFamily="34" charset="0"/>
        </a:defRPr>
      </a:lvl3pPr>
      <a:lvl4pPr algn="l" defTabSz="457200" rtl="0" eaLnBrk="0" fontAlgn="base" hangingPunct="0">
        <a:spcBef>
          <a:spcPct val="0"/>
        </a:spcBef>
        <a:spcAft>
          <a:spcPct val="0"/>
        </a:spcAft>
        <a:defRPr sz="3600" b="1">
          <a:solidFill>
            <a:schemeClr val="tx2"/>
          </a:solidFill>
          <a:latin typeface="Calibri" panose="020F0502020204030204" pitchFamily="34" charset="0"/>
        </a:defRPr>
      </a:lvl4pPr>
      <a:lvl5pPr algn="l" defTabSz="457200" rtl="0" eaLnBrk="0" fontAlgn="base" hangingPunct="0">
        <a:spcBef>
          <a:spcPct val="0"/>
        </a:spcBef>
        <a:spcAft>
          <a:spcPct val="0"/>
        </a:spcAft>
        <a:defRPr sz="3600" b="1">
          <a:solidFill>
            <a:schemeClr val="tx2"/>
          </a:solidFill>
          <a:latin typeface="Calibri" panose="020F0502020204030204" pitchFamily="34" charset="0"/>
        </a:defRPr>
      </a:lvl5pPr>
      <a:lvl6pPr marL="457200" algn="l" defTabSz="457200" rtl="0" fontAlgn="base">
        <a:spcBef>
          <a:spcPct val="0"/>
        </a:spcBef>
        <a:spcAft>
          <a:spcPct val="0"/>
        </a:spcAft>
        <a:defRPr sz="3600" b="1">
          <a:solidFill>
            <a:schemeClr val="tx2"/>
          </a:solidFill>
          <a:latin typeface="Calibri" panose="020F0502020204030204" pitchFamily="34" charset="0"/>
        </a:defRPr>
      </a:lvl6pPr>
      <a:lvl7pPr marL="914400" algn="l" defTabSz="457200" rtl="0" fontAlgn="base">
        <a:spcBef>
          <a:spcPct val="0"/>
        </a:spcBef>
        <a:spcAft>
          <a:spcPct val="0"/>
        </a:spcAft>
        <a:defRPr sz="3600" b="1">
          <a:solidFill>
            <a:schemeClr val="tx2"/>
          </a:solidFill>
          <a:latin typeface="Calibri" panose="020F0502020204030204" pitchFamily="34" charset="0"/>
        </a:defRPr>
      </a:lvl7pPr>
      <a:lvl8pPr marL="1371600" algn="l" defTabSz="457200" rtl="0" fontAlgn="base">
        <a:spcBef>
          <a:spcPct val="0"/>
        </a:spcBef>
        <a:spcAft>
          <a:spcPct val="0"/>
        </a:spcAft>
        <a:defRPr sz="3600" b="1">
          <a:solidFill>
            <a:schemeClr val="tx2"/>
          </a:solidFill>
          <a:latin typeface="Calibri" panose="020F0502020204030204" pitchFamily="34" charset="0"/>
        </a:defRPr>
      </a:lvl8pPr>
      <a:lvl9pPr marL="1828800" algn="l" defTabSz="457200" rtl="0" fontAlgn="base">
        <a:spcBef>
          <a:spcPct val="0"/>
        </a:spcBef>
        <a:spcAft>
          <a:spcPct val="0"/>
        </a:spcAft>
        <a:defRPr sz="3600" b="1">
          <a:solidFill>
            <a:schemeClr val="tx2"/>
          </a:solidFill>
          <a:latin typeface="Calibri" panose="020F0502020204030204" pitchFamily="34" charset="0"/>
        </a:defRPr>
      </a:lvl9pPr>
    </p:titleStyle>
    <p:bodyStyle>
      <a:lvl1pPr algn="l" defTabSz="457200" rtl="0" eaLnBrk="0" fontAlgn="base" hangingPunct="0">
        <a:spcBef>
          <a:spcPct val="20000"/>
        </a:spcBef>
        <a:spcAft>
          <a:spcPct val="0"/>
        </a:spcAft>
        <a:buClr>
          <a:schemeClr val="bg2"/>
        </a:buClr>
        <a:defRPr sz="2000" b="1"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bg2"/>
        </a:buClr>
        <a:buFont typeface="Arial" panose="020B0604020202020204" pitchFamily="34" charset="0"/>
        <a:buChar char="–"/>
        <a:defRPr sz="2800"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Clr>
          <a:schemeClr val="bg2"/>
        </a:buClr>
        <a:buFont typeface="Arial" panose="020B0604020202020204" pitchFamily="34" charset="0"/>
        <a:buChar char="•"/>
        <a:defRPr sz="24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lation.gov.uk/uksi/2018/221/made" TargetMode="External"/><Relationship Id="rId2" Type="http://schemas.openxmlformats.org/officeDocument/2006/relationships/hyperlink" Target="https://www.legislation.gov.uk/ukpga/2004/34/schedule/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eh.org/media/1244/guidance-on-fire-safety-provisions-for-certain-types-of-existing-housing.pdf" TargetMode="External"/><Relationship Id="rId2" Type="http://schemas.openxmlformats.org/officeDocument/2006/relationships/hyperlink" Target="https://www.southampton.gov.uk/media/tympl3pz/scc-guidance-on-hmo-standards-v6_tcm63-368099.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slation.gov.uk/ukpga/2004/34/part/2/crossheading/designation-of-additional-licensing-areas"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private.housing@southampton.gov.uk" TargetMode="External"/><Relationship Id="rId2" Type="http://schemas.openxmlformats.org/officeDocument/2006/relationships/hyperlink" Target="mailto:HMO@Southampton.gov.uk" TargetMode="Externa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cc powerpoint image 6.jpg">
            <a:extLst>
              <a:ext uri="{FF2B5EF4-FFF2-40B4-BE49-F238E27FC236}">
                <a16:creationId xmlns:a16="http://schemas.microsoft.com/office/drawing/2014/main" id="{82A61D50-BEE4-445F-9A1C-8CF14202DD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3291"/>
            <a:ext cx="9144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0E0550F-C8B9-4F02-9AE7-873E4739A2A2}"/>
              </a:ext>
            </a:extLst>
          </p:cNvPr>
          <p:cNvSpPr/>
          <p:nvPr/>
        </p:nvSpPr>
        <p:spPr>
          <a:xfrm>
            <a:off x="0" y="3552825"/>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98B105A-04DD-4178-9853-7A376985566D}"/>
              </a:ext>
            </a:extLst>
          </p:cNvPr>
          <p:cNvSpPr/>
          <p:nvPr/>
        </p:nvSpPr>
        <p:spPr>
          <a:xfrm>
            <a:off x="0" y="3552825"/>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9C83A94-CF84-44BD-83AF-FAE3378BA124}"/>
              </a:ext>
            </a:extLst>
          </p:cNvPr>
          <p:cNvSpPr/>
          <p:nvPr/>
        </p:nvSpPr>
        <p:spPr>
          <a:xfrm>
            <a:off x="0" y="4598988"/>
            <a:ext cx="5981700" cy="650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6" name="Rectangle 5">
            <a:extLst>
              <a:ext uri="{FF2B5EF4-FFF2-40B4-BE49-F238E27FC236}">
                <a16:creationId xmlns:a16="http://schemas.microsoft.com/office/drawing/2014/main" id="{18488B81-46AE-476B-BDF6-354125FC7B1A}"/>
              </a:ext>
            </a:extLst>
          </p:cNvPr>
          <p:cNvSpPr/>
          <p:nvPr/>
        </p:nvSpPr>
        <p:spPr>
          <a:xfrm>
            <a:off x="0" y="3552825"/>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D8EB7F53-45B4-4DC7-BBAD-44E26502DE42}"/>
              </a:ext>
            </a:extLst>
          </p:cNvPr>
          <p:cNvSpPr/>
          <p:nvPr/>
        </p:nvSpPr>
        <p:spPr>
          <a:xfrm>
            <a:off x="0" y="3552825"/>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58A9DA1-17C2-4F2F-B357-1B152A5C17DA}"/>
              </a:ext>
            </a:extLst>
          </p:cNvPr>
          <p:cNvSpPr/>
          <p:nvPr/>
        </p:nvSpPr>
        <p:spPr>
          <a:xfrm>
            <a:off x="0" y="4598988"/>
            <a:ext cx="6494463" cy="650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9" name="Title 1">
            <a:extLst>
              <a:ext uri="{FF2B5EF4-FFF2-40B4-BE49-F238E27FC236}">
                <a16:creationId xmlns:a16="http://schemas.microsoft.com/office/drawing/2014/main" id="{74D8E496-39AA-4511-87C1-9C2FE940E924}"/>
              </a:ext>
            </a:extLst>
          </p:cNvPr>
          <p:cNvSpPr txBox="1">
            <a:spLocks/>
          </p:cNvSpPr>
          <p:nvPr/>
        </p:nvSpPr>
        <p:spPr>
          <a:xfrm>
            <a:off x="-87313" y="4710113"/>
            <a:ext cx="7772401" cy="560387"/>
          </a:xfrm>
          <a:prstGeom prst="rect">
            <a:avLst/>
          </a:prstGeom>
        </p:spPr>
        <p:txBody>
          <a:bodyPr anchor="ct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GB" sz="9800" dirty="0"/>
              <a:t>Steven Hayes-Arter – Service Manager</a:t>
            </a:r>
          </a:p>
          <a:p>
            <a:pPr algn="l" fontAlgn="auto">
              <a:spcAft>
                <a:spcPts val="0"/>
              </a:spcAft>
              <a:defRPr/>
            </a:pPr>
            <a:endParaRPr lang="en-US" sz="1400" dirty="0">
              <a:solidFill>
                <a:srgbClr val="648FB8"/>
              </a:solidFill>
            </a:endParaRPr>
          </a:p>
          <a:p>
            <a:pPr algn="l" fontAlgn="auto">
              <a:spcAft>
                <a:spcPts val="0"/>
              </a:spcAft>
              <a:defRPr/>
            </a:pPr>
            <a:endParaRPr lang="en-US" sz="1400" dirty="0">
              <a:solidFill>
                <a:srgbClr val="648FB8"/>
              </a:solidFill>
            </a:endParaRPr>
          </a:p>
        </p:txBody>
      </p:sp>
      <p:sp>
        <p:nvSpPr>
          <p:cNvPr id="5130" name="Title 1">
            <a:extLst>
              <a:ext uri="{FF2B5EF4-FFF2-40B4-BE49-F238E27FC236}">
                <a16:creationId xmlns:a16="http://schemas.microsoft.com/office/drawing/2014/main" id="{05F46E09-C51C-492B-A024-3CDE5FD21207}"/>
              </a:ext>
            </a:extLst>
          </p:cNvPr>
          <p:cNvSpPr txBox="1">
            <a:spLocks/>
          </p:cNvSpPr>
          <p:nvPr/>
        </p:nvSpPr>
        <p:spPr bwMode="auto">
          <a:xfrm>
            <a:off x="47625" y="3308261"/>
            <a:ext cx="6534151" cy="19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defRPr sz="2000" b="1">
                <a:solidFill>
                  <a:schemeClr val="tx1"/>
                </a:solidFill>
                <a:latin typeface="Calibri" panose="020F0502020204030204" pitchFamily="34" charset="0"/>
              </a:defRPr>
            </a:lvl1pPr>
            <a:lvl2pPr marL="742950" indent="-285750">
              <a:spcBef>
                <a:spcPct val="20000"/>
              </a:spcBef>
              <a:buClr>
                <a:schemeClr val="bg2"/>
              </a:buClr>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Clr>
                <a:schemeClr val="bg2"/>
              </a:buClr>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pPr>
            <a:r>
              <a:rPr lang="en-GB" altLang="en-US" sz="3200" b="0" dirty="0">
                <a:solidFill>
                  <a:schemeClr val="bg1"/>
                </a:solidFill>
              </a:rPr>
              <a:t>Private Housing enforcement in Southampton </a:t>
            </a:r>
          </a:p>
          <a:p>
            <a:pPr>
              <a:spcBef>
                <a:spcPct val="0"/>
              </a:spcBef>
              <a:buClrTx/>
            </a:pPr>
            <a:endParaRPr lang="en-GB" altLang="en-US" sz="3600" b="0" dirty="0">
              <a:solidFill>
                <a:schemeClr val="bg1"/>
              </a:solidFill>
            </a:endParaRPr>
          </a:p>
        </p:txBody>
      </p:sp>
      <p:pic>
        <p:nvPicPr>
          <p:cNvPr id="5131" name="Picture 11">
            <a:extLst>
              <a:ext uri="{FF2B5EF4-FFF2-40B4-BE49-F238E27FC236}">
                <a16:creationId xmlns:a16="http://schemas.microsoft.com/office/drawing/2014/main" id="{418760CB-21D7-4396-A6D8-9AAD739D18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19825"/>
            <a:ext cx="9144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CD46-DDBE-25FB-706D-61725FFC767C}"/>
              </a:ext>
            </a:extLst>
          </p:cNvPr>
          <p:cNvSpPr>
            <a:spLocks noGrp="1"/>
          </p:cNvSpPr>
          <p:nvPr>
            <p:ph type="title"/>
          </p:nvPr>
        </p:nvSpPr>
        <p:spPr/>
        <p:txBody>
          <a:bodyPr/>
          <a:lstStyle/>
          <a:p>
            <a:r>
              <a:rPr lang="en-GB" dirty="0"/>
              <a:t>Enforcing the City’s private sector</a:t>
            </a:r>
          </a:p>
        </p:txBody>
      </p:sp>
      <p:sp>
        <p:nvSpPr>
          <p:cNvPr id="3" name="Content Placeholder 2">
            <a:extLst>
              <a:ext uri="{FF2B5EF4-FFF2-40B4-BE49-F238E27FC236}">
                <a16:creationId xmlns:a16="http://schemas.microsoft.com/office/drawing/2014/main" id="{0C42D595-82DA-9725-818A-6963BA8945DB}"/>
              </a:ext>
            </a:extLst>
          </p:cNvPr>
          <p:cNvSpPr>
            <a:spLocks noGrp="1"/>
          </p:cNvSpPr>
          <p:nvPr>
            <p:ph idx="1"/>
          </p:nvPr>
        </p:nvSpPr>
        <p:spPr/>
        <p:txBody>
          <a:bodyPr/>
          <a:lstStyle/>
          <a:p>
            <a:pPr marL="342900" indent="-342900">
              <a:buFont typeface="Arial" panose="020B0604020202020204" pitchFamily="34" charset="0"/>
              <a:buChar char="•"/>
            </a:pPr>
            <a:r>
              <a:rPr lang="en-GB" dirty="0"/>
              <a:t>Enforcement notices served by PSH team</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Notices are generally issued after required work is not completed</a:t>
            </a:r>
          </a:p>
          <a:p>
            <a:pPr marL="342900" indent="-342900">
              <a:buFont typeface="Arial" panose="020B0604020202020204" pitchFamily="34" charset="0"/>
              <a:buChar char="•"/>
            </a:pPr>
            <a:r>
              <a:rPr lang="en-GB" dirty="0"/>
              <a:t>Landlord is charged for notice </a:t>
            </a:r>
          </a:p>
          <a:p>
            <a:pPr marL="342900" indent="-342900">
              <a:buFont typeface="Arial" panose="020B0604020202020204" pitchFamily="34" charset="0"/>
              <a:buChar char="•"/>
            </a:pPr>
            <a:r>
              <a:rPr lang="en-GB" dirty="0"/>
              <a:t>Failure to comply is an offence and can lead to prosecution</a:t>
            </a:r>
          </a:p>
          <a:p>
            <a:pPr marL="342900" indent="-342900">
              <a:buFont typeface="Arial" panose="020B0604020202020204" pitchFamily="34" charset="0"/>
              <a:buChar char="•"/>
            </a:pPr>
            <a:r>
              <a:rPr lang="en-GB" dirty="0"/>
              <a:t>Fortunately, compliance rates are very high and prosecution levels are very low currently. Two in past five years.</a:t>
            </a:r>
          </a:p>
        </p:txBody>
      </p:sp>
      <p:graphicFrame>
        <p:nvGraphicFramePr>
          <p:cNvPr id="4" name="Object 3">
            <a:extLst>
              <a:ext uri="{FF2B5EF4-FFF2-40B4-BE49-F238E27FC236}">
                <a16:creationId xmlns:a16="http://schemas.microsoft.com/office/drawing/2014/main" id="{3F718C3A-8B99-5C37-CCC2-2C26E2DB0921}"/>
              </a:ext>
            </a:extLst>
          </p:cNvPr>
          <p:cNvGraphicFramePr>
            <a:graphicFrameLocks noChangeAspect="1"/>
          </p:cNvGraphicFramePr>
          <p:nvPr>
            <p:extLst>
              <p:ext uri="{D42A27DB-BD31-4B8C-83A1-F6EECF244321}">
                <p14:modId xmlns:p14="http://schemas.microsoft.com/office/powerpoint/2010/main" val="1605897238"/>
              </p:ext>
            </p:extLst>
          </p:nvPr>
        </p:nvGraphicFramePr>
        <p:xfrm>
          <a:off x="552450" y="2434975"/>
          <a:ext cx="8039100" cy="1733800"/>
        </p:xfrm>
        <a:graphic>
          <a:graphicData uri="http://schemas.openxmlformats.org/presentationml/2006/ole">
            <mc:AlternateContent xmlns:mc="http://schemas.openxmlformats.org/markup-compatibility/2006">
              <mc:Choice xmlns:v="urn:schemas-microsoft-com:vml" Requires="v">
                <p:oleObj name="Worksheet" r:id="rId2" imgW="8039256" imgH="1479665" progId="Excel.Sheet.12">
                  <p:embed/>
                </p:oleObj>
              </mc:Choice>
              <mc:Fallback>
                <p:oleObj name="Worksheet" r:id="rId2" imgW="8039256" imgH="1479665" progId="Excel.Sheet.12">
                  <p:embed/>
                  <p:pic>
                    <p:nvPicPr>
                      <p:cNvPr id="4" name="Object 3">
                        <a:extLst>
                          <a:ext uri="{FF2B5EF4-FFF2-40B4-BE49-F238E27FC236}">
                            <a16:creationId xmlns:a16="http://schemas.microsoft.com/office/drawing/2014/main" id="{3F718C3A-8B99-5C37-CCC2-2C26E2DB0921}"/>
                          </a:ext>
                        </a:extLst>
                      </p:cNvPr>
                      <p:cNvPicPr/>
                      <p:nvPr/>
                    </p:nvPicPr>
                    <p:blipFill>
                      <a:blip r:embed="rId3"/>
                      <a:stretch>
                        <a:fillRect/>
                      </a:stretch>
                    </p:blipFill>
                    <p:spPr>
                      <a:xfrm>
                        <a:off x="552450" y="2434975"/>
                        <a:ext cx="8039100" cy="1733800"/>
                      </a:xfrm>
                      <a:prstGeom prst="rect">
                        <a:avLst/>
                      </a:prstGeom>
                    </p:spPr>
                  </p:pic>
                </p:oleObj>
              </mc:Fallback>
            </mc:AlternateContent>
          </a:graphicData>
        </a:graphic>
      </p:graphicFrame>
    </p:spTree>
    <p:extLst>
      <p:ext uri="{BB962C8B-B14F-4D97-AF65-F5344CB8AC3E}">
        <p14:creationId xmlns:p14="http://schemas.microsoft.com/office/powerpoint/2010/main" val="394005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353C-C042-806B-78F8-F6B71351027C}"/>
              </a:ext>
            </a:extLst>
          </p:cNvPr>
          <p:cNvSpPr>
            <a:spLocks noGrp="1"/>
          </p:cNvSpPr>
          <p:nvPr>
            <p:ph type="title"/>
          </p:nvPr>
        </p:nvSpPr>
        <p:spPr>
          <a:xfrm>
            <a:off x="457200" y="274638"/>
            <a:ext cx="8229600" cy="1143000"/>
          </a:xfrm>
        </p:spPr>
        <p:txBody>
          <a:bodyPr wrap="square" anchor="ctr">
            <a:normAutofit/>
          </a:bodyPr>
          <a:lstStyle/>
          <a:p>
            <a:r>
              <a:rPr lang="en-GB" dirty="0"/>
              <a:t>Mandatory HMO licensing</a:t>
            </a:r>
          </a:p>
        </p:txBody>
      </p:sp>
      <p:sp>
        <p:nvSpPr>
          <p:cNvPr id="3" name="Content Placeholder 2">
            <a:extLst>
              <a:ext uri="{FF2B5EF4-FFF2-40B4-BE49-F238E27FC236}">
                <a16:creationId xmlns:a16="http://schemas.microsoft.com/office/drawing/2014/main" id="{50C66BC8-9BB1-8831-701F-921CD687B9B5}"/>
              </a:ext>
            </a:extLst>
          </p:cNvPr>
          <p:cNvSpPr>
            <a:spLocks noGrp="1"/>
          </p:cNvSpPr>
          <p:nvPr>
            <p:ph sz="half" idx="1"/>
          </p:nvPr>
        </p:nvSpPr>
        <p:spPr>
          <a:xfrm>
            <a:off x="457200" y="1600200"/>
            <a:ext cx="3179852" cy="4525963"/>
          </a:xfrm>
        </p:spPr>
        <p:txBody>
          <a:bodyPr wrap="square" anchor="t">
            <a:normAutofit/>
          </a:bodyPr>
          <a:lstStyle/>
          <a:p>
            <a:pPr marL="342900" indent="-342900">
              <a:lnSpc>
                <a:spcPct val="90000"/>
              </a:lnSpc>
              <a:buFont typeface="Arial" panose="020B0604020202020204" pitchFamily="34" charset="0"/>
              <a:buChar char="•"/>
            </a:pPr>
            <a:r>
              <a:rPr lang="en-GB" sz="2000" kern="100" dirty="0">
                <a:effectLst/>
              </a:rPr>
              <a:t>There are approximately 6000-7000 HMOs in Southampton. </a:t>
            </a:r>
          </a:p>
          <a:p>
            <a:pPr marL="342900" indent="-342900">
              <a:lnSpc>
                <a:spcPct val="90000"/>
              </a:lnSpc>
              <a:buFont typeface="Arial" panose="020B0604020202020204" pitchFamily="34" charset="0"/>
              <a:buChar char="•"/>
            </a:pPr>
            <a:r>
              <a:rPr lang="en-GB" sz="2000" kern="100" dirty="0"/>
              <a:t>In the city we have between 2300- 2500 Mandatory HMOs, which require licensing every five years. </a:t>
            </a:r>
          </a:p>
          <a:p>
            <a:pPr marL="342900" indent="-342900">
              <a:lnSpc>
                <a:spcPct val="90000"/>
              </a:lnSpc>
              <a:buFont typeface="Arial" panose="020B0604020202020204" pitchFamily="34" charset="0"/>
              <a:buChar char="•"/>
            </a:pPr>
            <a:r>
              <a:rPr lang="en-GB" sz="2000" kern="100" dirty="0">
                <a:effectLst/>
              </a:rPr>
              <a:t>The majority of the HMOs are situated within the central wards of the city, predominantly in Bevois, Bargate &amp; Portswood. </a:t>
            </a:r>
          </a:p>
          <a:p>
            <a:pPr marL="342900" indent="-342900">
              <a:lnSpc>
                <a:spcPct val="90000"/>
              </a:lnSpc>
              <a:buFont typeface="Arial" panose="020B0604020202020204" pitchFamily="34" charset="0"/>
              <a:buChar char="•"/>
            </a:pPr>
            <a:endParaRPr lang="en-GB" sz="2400" dirty="0"/>
          </a:p>
        </p:txBody>
      </p:sp>
      <p:pic>
        <p:nvPicPr>
          <p:cNvPr id="4" name="Content Placeholder 4" descr="A map of a city&#10;&#10;Description automatically generated">
            <a:extLst>
              <a:ext uri="{FF2B5EF4-FFF2-40B4-BE49-F238E27FC236}">
                <a16:creationId xmlns:a16="http://schemas.microsoft.com/office/drawing/2014/main" id="{232AA3EC-A0C5-BAEF-57D5-0F915841D3F8}"/>
              </a:ext>
            </a:extLst>
          </p:cNvPr>
          <p:cNvPicPr>
            <a:picLocks noChangeAspect="1"/>
          </p:cNvPicPr>
          <p:nvPr/>
        </p:nvPicPr>
        <p:blipFill rotWithShape="1">
          <a:blip r:embed="rId2"/>
          <a:srcRect l="20279" r="24176" b="2"/>
          <a:stretch/>
        </p:blipFill>
        <p:spPr bwMode="auto">
          <a:xfrm>
            <a:off x="3863083" y="1600200"/>
            <a:ext cx="4823717" cy="4525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07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5C09-F810-97CE-7504-637E4E6441DD}"/>
              </a:ext>
            </a:extLst>
          </p:cNvPr>
          <p:cNvSpPr>
            <a:spLocks noGrp="1"/>
          </p:cNvSpPr>
          <p:nvPr>
            <p:ph type="title"/>
          </p:nvPr>
        </p:nvSpPr>
        <p:spPr/>
        <p:txBody>
          <a:bodyPr/>
          <a:lstStyle/>
          <a:p>
            <a:r>
              <a:rPr lang="en-GB" dirty="0"/>
              <a:t>Mandatory HMO licensing</a:t>
            </a:r>
          </a:p>
        </p:txBody>
      </p:sp>
      <p:sp>
        <p:nvSpPr>
          <p:cNvPr id="3" name="Content Placeholder 2">
            <a:extLst>
              <a:ext uri="{FF2B5EF4-FFF2-40B4-BE49-F238E27FC236}">
                <a16:creationId xmlns:a16="http://schemas.microsoft.com/office/drawing/2014/main" id="{DF8AE1E9-2089-9090-BC56-F3F2B1377736}"/>
              </a:ext>
            </a:extLst>
          </p:cNvPr>
          <p:cNvSpPr>
            <a:spLocks noGrp="1"/>
          </p:cNvSpPr>
          <p:nvPr>
            <p:ph idx="1"/>
          </p:nvPr>
        </p:nvSpPr>
        <p:spPr/>
        <p:txBody>
          <a:bodyPr/>
          <a:lstStyle/>
          <a:p>
            <a:pPr marL="342900" indent="-342900">
              <a:buFont typeface="Arial" panose="020B0604020202020204" pitchFamily="34" charset="0"/>
              <a:buChar char="•"/>
            </a:pPr>
            <a:r>
              <a:rPr lang="en-GB" dirty="0"/>
              <a:t>Legal requirement for LAs to license larger HMOs in their area</a:t>
            </a:r>
          </a:p>
          <a:p>
            <a:pPr marL="342900" indent="-342900">
              <a:buFont typeface="Arial" panose="020B0604020202020204" pitchFamily="34" charset="0"/>
              <a:buChar char="•"/>
            </a:pPr>
            <a:r>
              <a:rPr lang="en-GB" dirty="0"/>
              <a:t>This covers all HMOs with 5 or more residents from 2 or more households. There are some exemptions such as those owned or managed by Educational establishments.</a:t>
            </a:r>
          </a:p>
          <a:p>
            <a:pPr marL="342900" indent="-342900">
              <a:buFont typeface="Arial" panose="020B0604020202020204" pitchFamily="34" charset="0"/>
              <a:buChar char="•"/>
            </a:pPr>
            <a:r>
              <a:rPr lang="en-GB" dirty="0"/>
              <a:t>Regulations impose certain mandatory conditions that HMOs and licence holders must meet. </a:t>
            </a:r>
          </a:p>
          <a:p>
            <a:pPr marL="342900" indent="-342900">
              <a:buFont typeface="Arial" panose="020B0604020202020204" pitchFamily="34" charset="0"/>
              <a:buChar char="•"/>
            </a:pPr>
            <a:r>
              <a:rPr lang="en-GB" dirty="0"/>
              <a:t>These include standards for minimum rooms sizes (sleeping accommodation), fire safety &amp; provision of gas safety certificate</a:t>
            </a:r>
          </a:p>
          <a:p>
            <a:pPr marL="342900" indent="-342900">
              <a:buFont typeface="Arial" panose="020B0604020202020204" pitchFamily="34" charset="0"/>
              <a:buChar char="•"/>
            </a:pPr>
            <a:r>
              <a:rPr lang="en-GB" dirty="0">
                <a:hlinkClick r:id="rId2"/>
              </a:rPr>
              <a:t>Housing Act 2004 (legislation.gov.uk)</a:t>
            </a:r>
            <a:r>
              <a:rPr lang="en-GB" dirty="0"/>
              <a:t> </a:t>
            </a:r>
          </a:p>
          <a:p>
            <a:pPr marL="342900" indent="-342900">
              <a:buFont typeface="Arial" panose="020B0604020202020204" pitchFamily="34" charset="0"/>
              <a:buChar char="•"/>
            </a:pPr>
            <a:r>
              <a:rPr lang="en-GB" dirty="0">
                <a:hlinkClick r:id="rId3"/>
              </a:rPr>
              <a:t>https://www.legislation.gov.uk/uksi/2018/221/made</a:t>
            </a:r>
            <a:r>
              <a:rPr lang="en-GB" dirty="0"/>
              <a:t> </a:t>
            </a:r>
          </a:p>
          <a:p>
            <a:pPr marL="342900" indent="-342900">
              <a:buFont typeface="Arial" panose="020B0604020202020204" pitchFamily="34" charset="0"/>
              <a:buChar char="•"/>
            </a:pPr>
            <a:r>
              <a:rPr lang="en-GB" dirty="0"/>
              <a:t>In addition LAs can set local licence conditions in relation to management, use and occupation of the HMO</a:t>
            </a:r>
          </a:p>
        </p:txBody>
      </p:sp>
    </p:spTree>
    <p:extLst>
      <p:ext uri="{BB962C8B-B14F-4D97-AF65-F5344CB8AC3E}">
        <p14:creationId xmlns:p14="http://schemas.microsoft.com/office/powerpoint/2010/main" val="296576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4F0B-B4F5-1292-E049-F3B5CE5761C3}"/>
              </a:ext>
            </a:extLst>
          </p:cNvPr>
          <p:cNvSpPr>
            <a:spLocks noGrp="1"/>
          </p:cNvSpPr>
          <p:nvPr>
            <p:ph type="title"/>
          </p:nvPr>
        </p:nvSpPr>
        <p:spPr/>
        <p:txBody>
          <a:bodyPr/>
          <a:lstStyle/>
          <a:p>
            <a:r>
              <a:rPr lang="en-GB" dirty="0"/>
              <a:t>Mandatory HMO licensing</a:t>
            </a:r>
          </a:p>
        </p:txBody>
      </p:sp>
      <p:sp>
        <p:nvSpPr>
          <p:cNvPr id="3" name="Content Placeholder 2">
            <a:extLst>
              <a:ext uri="{FF2B5EF4-FFF2-40B4-BE49-F238E27FC236}">
                <a16:creationId xmlns:a16="http://schemas.microsoft.com/office/drawing/2014/main" id="{528385FB-850C-BF52-61D0-6734E0E56914}"/>
              </a:ext>
            </a:extLst>
          </p:cNvPr>
          <p:cNvSpPr>
            <a:spLocks noGrp="1"/>
          </p:cNvSpPr>
          <p:nvPr>
            <p:ph idx="1"/>
          </p:nvPr>
        </p:nvSpPr>
        <p:spPr/>
        <p:txBody>
          <a:bodyPr/>
          <a:lstStyle/>
          <a:p>
            <a:pPr marL="342900" indent="-342900">
              <a:buFont typeface="Arial" panose="020B0604020202020204" pitchFamily="34" charset="0"/>
              <a:buChar char="•"/>
            </a:pPr>
            <a:r>
              <a:rPr lang="en-GB" dirty="0"/>
              <a:t>Southampton CC has its own published HMO standards that cover all HMOs in the city, including those not requiring licensing.</a:t>
            </a:r>
          </a:p>
          <a:p>
            <a:pPr marL="342900" indent="-342900">
              <a:buFont typeface="Arial" panose="020B0604020202020204" pitchFamily="34" charset="0"/>
              <a:buChar char="•"/>
            </a:pPr>
            <a:r>
              <a:rPr lang="en-GB" dirty="0"/>
              <a:t>See </a:t>
            </a:r>
            <a:r>
              <a:rPr lang="en-GB" dirty="0">
                <a:hlinkClick r:id="rId2"/>
              </a:rPr>
              <a:t>Guidance on standards for Houses in Multiple Occupation (HMOs) (southampton.gov.uk)</a:t>
            </a:r>
            <a:endParaRPr lang="en-GB" dirty="0"/>
          </a:p>
          <a:p>
            <a:pPr marL="342900" indent="-342900">
              <a:buFont typeface="Arial" panose="020B0604020202020204" pitchFamily="34" charset="0"/>
              <a:buChar char="•"/>
            </a:pPr>
            <a:r>
              <a:rPr lang="en-GB" dirty="0"/>
              <a:t>This sets out the requirements for room sizes, amenities, fire safety, conditions &amp; management.</a:t>
            </a:r>
          </a:p>
          <a:p>
            <a:pPr marL="342900" indent="-342900">
              <a:buFont typeface="Arial" panose="020B0604020202020204" pitchFamily="34" charset="0"/>
              <a:buChar char="•"/>
            </a:pPr>
            <a:r>
              <a:rPr lang="en-GB" dirty="0"/>
              <a:t>Requirements will vary depending on HMO type, e.g. shared tenancy, bed sit type etc.</a:t>
            </a:r>
          </a:p>
          <a:p>
            <a:pPr marL="342900" indent="-342900">
              <a:buFont typeface="Arial" panose="020B0604020202020204" pitchFamily="34" charset="0"/>
              <a:buChar char="•"/>
            </a:pPr>
            <a:r>
              <a:rPr lang="en-GB" dirty="0"/>
              <a:t>SCC uses the Mandatory minimum room sizes for all HMOs.</a:t>
            </a:r>
          </a:p>
          <a:p>
            <a:pPr marL="342900" indent="-342900">
              <a:buFont typeface="Arial" panose="020B0604020202020204" pitchFamily="34" charset="0"/>
              <a:buChar char="•"/>
            </a:pPr>
            <a:r>
              <a:rPr lang="en-GB" dirty="0"/>
              <a:t>Fire safety requirements based on LACORS guidance </a:t>
            </a:r>
            <a:r>
              <a:rPr lang="en-GB" dirty="0">
                <a:hlinkClick r:id="rId3"/>
              </a:rPr>
              <a:t>guidance-on-fire-safety-provisions-for-certain-types-of-existing-housing.pdf (cieh.org)</a:t>
            </a:r>
            <a:r>
              <a:rPr lang="en-GB" dirty="0"/>
              <a:t> and Fire risk assessment (which landlords must carry out) </a:t>
            </a:r>
          </a:p>
        </p:txBody>
      </p:sp>
    </p:spTree>
    <p:extLst>
      <p:ext uri="{BB962C8B-B14F-4D97-AF65-F5344CB8AC3E}">
        <p14:creationId xmlns:p14="http://schemas.microsoft.com/office/powerpoint/2010/main" val="275038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80CE-EA7D-29A7-2F64-A0ED2972920E}"/>
              </a:ext>
            </a:extLst>
          </p:cNvPr>
          <p:cNvSpPr>
            <a:spLocks noGrp="1"/>
          </p:cNvSpPr>
          <p:nvPr>
            <p:ph type="title"/>
          </p:nvPr>
        </p:nvSpPr>
        <p:spPr/>
        <p:txBody>
          <a:bodyPr/>
          <a:lstStyle/>
          <a:p>
            <a:r>
              <a:rPr lang="en-GB" dirty="0"/>
              <a:t>Mandatory HMO licensing</a:t>
            </a:r>
          </a:p>
        </p:txBody>
      </p:sp>
      <p:sp>
        <p:nvSpPr>
          <p:cNvPr id="3" name="Content Placeholder 2">
            <a:extLst>
              <a:ext uri="{FF2B5EF4-FFF2-40B4-BE49-F238E27FC236}">
                <a16:creationId xmlns:a16="http://schemas.microsoft.com/office/drawing/2014/main" id="{4E1D506D-488B-0668-4990-FE36EBB22242}"/>
              </a:ext>
            </a:extLst>
          </p:cNvPr>
          <p:cNvSpPr>
            <a:spLocks noGrp="1"/>
          </p:cNvSpPr>
          <p:nvPr>
            <p:ph idx="1"/>
          </p:nvPr>
        </p:nvSpPr>
        <p:spPr>
          <a:xfrm>
            <a:off x="457200" y="1417638"/>
            <a:ext cx="8229600" cy="4483100"/>
          </a:xfrm>
        </p:spPr>
        <p:txBody>
          <a:bodyPr/>
          <a:lstStyle/>
          <a:p>
            <a:pPr marL="342900" indent="-342900">
              <a:buFont typeface="Arial" panose="020B0604020202020204" pitchFamily="34" charset="0"/>
              <a:buChar char="•"/>
            </a:pPr>
            <a:r>
              <a:rPr lang="en-GB" dirty="0"/>
              <a:t>Breakdown of Mandatory HMOs by ward</a:t>
            </a:r>
          </a:p>
          <a:p>
            <a:pPr marL="342900" indent="-342900">
              <a:buFont typeface="Arial" panose="020B0604020202020204" pitchFamily="34" charset="0"/>
              <a:buChar char="•"/>
            </a:pPr>
            <a:r>
              <a:rPr lang="en-GB" dirty="0"/>
              <a:t>Wards not listed have &lt;30 HMOs</a:t>
            </a:r>
          </a:p>
          <a:p>
            <a:pPr marL="342900" indent="-342900">
              <a:buFont typeface="Arial" panose="020B0604020202020204" pitchFamily="34" charset="0"/>
              <a:buChar char="•"/>
            </a:pPr>
            <a:endParaRPr lang="en-GB" dirty="0"/>
          </a:p>
        </p:txBody>
      </p:sp>
      <p:graphicFrame>
        <p:nvGraphicFramePr>
          <p:cNvPr id="5" name="Table 4">
            <a:extLst>
              <a:ext uri="{FF2B5EF4-FFF2-40B4-BE49-F238E27FC236}">
                <a16:creationId xmlns:a16="http://schemas.microsoft.com/office/drawing/2014/main" id="{1A507D85-A30A-9880-E555-01E503949F3D}"/>
              </a:ext>
            </a:extLst>
          </p:cNvPr>
          <p:cNvGraphicFramePr>
            <a:graphicFrameLocks noGrp="1"/>
          </p:cNvGraphicFramePr>
          <p:nvPr>
            <p:extLst>
              <p:ext uri="{D42A27DB-BD31-4B8C-83A1-F6EECF244321}">
                <p14:modId xmlns:p14="http://schemas.microsoft.com/office/powerpoint/2010/main" val="927651693"/>
              </p:ext>
            </p:extLst>
          </p:nvPr>
        </p:nvGraphicFramePr>
        <p:xfrm>
          <a:off x="1510302" y="2260316"/>
          <a:ext cx="4263774" cy="2712377"/>
        </p:xfrm>
        <a:graphic>
          <a:graphicData uri="http://schemas.openxmlformats.org/drawingml/2006/table">
            <a:tbl>
              <a:tblPr firstRow="1" firstCol="1" bandRow="1"/>
              <a:tblGrid>
                <a:gridCol w="2120543">
                  <a:extLst>
                    <a:ext uri="{9D8B030D-6E8A-4147-A177-3AD203B41FA5}">
                      <a16:colId xmlns:a16="http://schemas.microsoft.com/office/drawing/2014/main" val="533478756"/>
                    </a:ext>
                  </a:extLst>
                </a:gridCol>
                <a:gridCol w="2143231">
                  <a:extLst>
                    <a:ext uri="{9D8B030D-6E8A-4147-A177-3AD203B41FA5}">
                      <a16:colId xmlns:a16="http://schemas.microsoft.com/office/drawing/2014/main" val="2319610751"/>
                    </a:ext>
                  </a:extLst>
                </a:gridCol>
              </a:tblGrid>
              <a:tr h="552473">
                <a:tc>
                  <a:txBody>
                    <a:bodyPr/>
                    <a:lstStyle/>
                    <a:p>
                      <a:pPr>
                        <a:lnSpc>
                          <a:spcPct val="107000"/>
                        </a:lnSpc>
                        <a:spcAft>
                          <a:spcPts val="800"/>
                        </a:spcAft>
                      </a:pP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Ward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en-GB" sz="11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of licensed Mandatory HMOs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87022832"/>
                  </a:ext>
                </a:extLst>
              </a:tr>
              <a:tr h="269988">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Bevois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600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690886"/>
                  </a:ext>
                </a:extLst>
              </a:tr>
              <a:tr h="269988">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Portswood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540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006958"/>
                  </a:ext>
                </a:extLst>
              </a:tr>
              <a:tr h="269988">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Bargate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430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254152"/>
                  </a:ext>
                </a:extLst>
              </a:tr>
              <a:tr h="269988">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Swaythling</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300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477618"/>
                  </a:ext>
                </a:extLst>
              </a:tr>
              <a:tr h="269988">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Freemantle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170</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849822"/>
                  </a:ext>
                </a:extLst>
              </a:tr>
              <a:tr h="269988">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Bassett</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100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844826"/>
                  </a:ext>
                </a:extLst>
              </a:tr>
              <a:tr h="269988">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Banister &amp; Polygon</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72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806754"/>
                  </a:ext>
                </a:extLst>
              </a:tr>
              <a:tr h="269988">
                <a:tc>
                  <a:txBody>
                    <a:bodyPr/>
                    <a:lstStyle/>
                    <a:p>
                      <a:pPr>
                        <a:lnSpc>
                          <a:spcPct val="107000"/>
                        </a:lnSpc>
                        <a:spcAft>
                          <a:spcPts val="800"/>
                        </a:spcAft>
                      </a:pPr>
                      <a:r>
                        <a:rPr lang="en-GB" sz="1100" kern="100">
                          <a:effectLst/>
                          <a:latin typeface="Calibri" panose="020F0502020204030204" pitchFamily="34" charset="0"/>
                          <a:ea typeface="Times New Roman" panose="02020603050405020304" pitchFamily="18" charset="0"/>
                          <a:cs typeface="Times New Roman" panose="02020603050405020304" pitchFamily="18" charset="0"/>
                        </a:rPr>
                        <a:t>Shirley</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kern="100" dirty="0">
                          <a:effectLst/>
                          <a:latin typeface="Calibri" panose="020F0502020204030204" pitchFamily="34" charset="0"/>
                          <a:ea typeface="Times New Roman" panose="02020603050405020304" pitchFamily="18" charset="0"/>
                          <a:cs typeface="Times New Roman" panose="02020603050405020304" pitchFamily="18" charset="0"/>
                        </a:rPr>
                        <a:t>49</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476424"/>
                  </a:ext>
                </a:extLst>
              </a:tr>
            </a:tbl>
          </a:graphicData>
        </a:graphic>
      </p:graphicFrame>
    </p:spTree>
    <p:extLst>
      <p:ext uri="{BB962C8B-B14F-4D97-AF65-F5344CB8AC3E}">
        <p14:creationId xmlns:p14="http://schemas.microsoft.com/office/powerpoint/2010/main" val="68858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E659-9B4C-85AA-9DF2-94C720088E6B}"/>
              </a:ext>
            </a:extLst>
          </p:cNvPr>
          <p:cNvSpPr>
            <a:spLocks noGrp="1"/>
          </p:cNvSpPr>
          <p:nvPr>
            <p:ph type="title"/>
          </p:nvPr>
        </p:nvSpPr>
        <p:spPr/>
        <p:txBody>
          <a:bodyPr/>
          <a:lstStyle/>
          <a:p>
            <a:r>
              <a:rPr lang="en-GB" dirty="0"/>
              <a:t>Mandatory HMO licensing</a:t>
            </a:r>
          </a:p>
        </p:txBody>
      </p:sp>
      <p:sp>
        <p:nvSpPr>
          <p:cNvPr id="3" name="Content Placeholder 2">
            <a:extLst>
              <a:ext uri="{FF2B5EF4-FFF2-40B4-BE49-F238E27FC236}">
                <a16:creationId xmlns:a16="http://schemas.microsoft.com/office/drawing/2014/main" id="{467B2254-A497-3624-53F0-5D85439E1C2F}"/>
              </a:ext>
            </a:extLst>
          </p:cNvPr>
          <p:cNvSpPr>
            <a:spLocks noGrp="1"/>
          </p:cNvSpPr>
          <p:nvPr>
            <p:ph idx="1"/>
          </p:nvPr>
        </p:nvSpPr>
        <p:spPr/>
        <p:txBody>
          <a:bodyPr/>
          <a:lstStyle/>
          <a:p>
            <a:pPr marL="342900" indent="-342900">
              <a:buFont typeface="Arial" panose="020B0604020202020204" pitchFamily="34" charset="0"/>
              <a:buChar char="•"/>
            </a:pPr>
            <a:r>
              <a:rPr lang="en-GB" dirty="0"/>
              <a:t>Every HMO is inspected prior to licence being issued.</a:t>
            </a:r>
          </a:p>
          <a:p>
            <a:pPr marL="342900" indent="-342900">
              <a:buFont typeface="Arial" panose="020B0604020202020204" pitchFamily="34" charset="0"/>
              <a:buChar char="•"/>
            </a:pPr>
            <a:r>
              <a:rPr lang="en-GB" dirty="0"/>
              <a:t>Either by SCC HMO surveyor or Accredited independent surveyor (CIEH or RICS certified)</a:t>
            </a:r>
          </a:p>
          <a:p>
            <a:pPr marL="342900" indent="-342900">
              <a:buFont typeface="Arial" panose="020B0604020202020204" pitchFamily="34" charset="0"/>
              <a:buChar char="•"/>
            </a:pPr>
            <a:r>
              <a:rPr lang="en-GB" dirty="0"/>
              <a:t>Landlord has option if application is within 3 months of property becoming licensable or renewal date.</a:t>
            </a:r>
          </a:p>
          <a:p>
            <a:pPr marL="342900" indent="-342900">
              <a:buFont typeface="Arial" panose="020B0604020202020204" pitchFamily="34" charset="0"/>
              <a:buChar char="•"/>
            </a:pPr>
            <a:r>
              <a:rPr lang="en-GB" dirty="0"/>
              <a:t>Landlord pays reduced fee if using independent surveyor.</a:t>
            </a:r>
          </a:p>
          <a:p>
            <a:pPr marL="342900" indent="-342900">
              <a:buFont typeface="Arial" panose="020B0604020202020204" pitchFamily="34" charset="0"/>
              <a:buChar char="•"/>
            </a:pPr>
            <a:r>
              <a:rPr lang="en-GB" dirty="0"/>
              <a:t>Independent surveyor issues ‘certificate of compliance’ to verify HMO meets SCC standards, in order to obtain full licence.</a:t>
            </a:r>
          </a:p>
          <a:p>
            <a:pPr marL="342900" indent="-342900">
              <a:buFont typeface="Arial" panose="020B0604020202020204" pitchFamily="34" charset="0"/>
              <a:buChar char="•"/>
            </a:pPr>
            <a:r>
              <a:rPr lang="en-GB" dirty="0"/>
              <a:t>SCC carries out auditing of percentage of these properties to ensure standards are met</a:t>
            </a:r>
          </a:p>
        </p:txBody>
      </p:sp>
    </p:spTree>
    <p:extLst>
      <p:ext uri="{BB962C8B-B14F-4D97-AF65-F5344CB8AC3E}">
        <p14:creationId xmlns:p14="http://schemas.microsoft.com/office/powerpoint/2010/main" val="262877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6BF55-A93B-D941-997D-96D662919198}"/>
              </a:ext>
            </a:extLst>
          </p:cNvPr>
          <p:cNvSpPr>
            <a:spLocks noGrp="1"/>
          </p:cNvSpPr>
          <p:nvPr>
            <p:ph type="title"/>
          </p:nvPr>
        </p:nvSpPr>
        <p:spPr/>
        <p:txBody>
          <a:bodyPr/>
          <a:lstStyle/>
          <a:p>
            <a:r>
              <a:rPr lang="en-GB" dirty="0"/>
              <a:t>Mandatory HMO licensing</a:t>
            </a:r>
          </a:p>
        </p:txBody>
      </p:sp>
      <p:sp>
        <p:nvSpPr>
          <p:cNvPr id="3" name="Content Placeholder 2">
            <a:extLst>
              <a:ext uri="{FF2B5EF4-FFF2-40B4-BE49-F238E27FC236}">
                <a16:creationId xmlns:a16="http://schemas.microsoft.com/office/drawing/2014/main" id="{22EAC1E5-CF3F-AC1F-84B8-28575DF713C9}"/>
              </a:ext>
            </a:extLst>
          </p:cNvPr>
          <p:cNvSpPr>
            <a:spLocks noGrp="1"/>
          </p:cNvSpPr>
          <p:nvPr>
            <p:ph idx="1"/>
          </p:nvPr>
        </p:nvSpPr>
        <p:spPr/>
        <p:txBody>
          <a:bodyPr/>
          <a:lstStyle/>
          <a:p>
            <a:pPr marL="342900" indent="-342900">
              <a:buFont typeface="Arial" panose="020B0604020202020204" pitchFamily="34" charset="0"/>
              <a:buChar char="•"/>
            </a:pPr>
            <a:r>
              <a:rPr lang="en-GB" dirty="0"/>
              <a:t>SCC HMO surveyor may issue the HMO licences with specific conditions attached. E.g. improve fire detection within specified time period.</a:t>
            </a:r>
          </a:p>
          <a:p>
            <a:pPr marL="342900" indent="-342900">
              <a:buFont typeface="Arial" panose="020B0604020202020204" pitchFamily="34" charset="0"/>
              <a:buChar char="•"/>
            </a:pPr>
            <a:r>
              <a:rPr lang="en-GB" dirty="0"/>
              <a:t>These conditions are then checked to ensure compliance.</a:t>
            </a:r>
          </a:p>
          <a:p>
            <a:pPr marL="342900" indent="-342900">
              <a:buFont typeface="Arial" panose="020B0604020202020204" pitchFamily="34" charset="0"/>
              <a:buChar char="•"/>
            </a:pPr>
            <a:r>
              <a:rPr lang="en-GB" dirty="0"/>
              <a:t>This conditions monitoring is a vital part of the licensing programme.</a:t>
            </a:r>
          </a:p>
          <a:p>
            <a:pPr marL="342900" indent="-342900">
              <a:buFont typeface="Arial" panose="020B0604020202020204" pitchFamily="34" charset="0"/>
              <a:buChar char="•"/>
            </a:pPr>
            <a:r>
              <a:rPr lang="en-GB" dirty="0"/>
              <a:t>Failure to comply with any condition is a breach of the licence and can result in enforcement action &amp; ultimately the revocation of the licence.</a:t>
            </a:r>
          </a:p>
          <a:p>
            <a:pPr marL="342900" indent="-342900">
              <a:buFont typeface="Arial" panose="020B0604020202020204" pitchFamily="34" charset="0"/>
              <a:buChar char="•"/>
            </a:pPr>
            <a:r>
              <a:rPr lang="en-GB" dirty="0"/>
              <a:t>Could result in issue of Civil Penalty Notice and or prosecution.</a:t>
            </a:r>
          </a:p>
          <a:p>
            <a:pPr marL="342900" indent="-342900">
              <a:buFont typeface="Arial" panose="020B0604020202020204" pitchFamily="34" charset="0"/>
              <a:buChar char="•"/>
            </a:pPr>
            <a:r>
              <a:rPr lang="en-GB" dirty="0"/>
              <a:t>Successful prosecutions can lead to banning orders.</a:t>
            </a:r>
          </a:p>
          <a:p>
            <a:pPr marL="342900" indent="-342900">
              <a:buFont typeface="Arial" panose="020B0604020202020204" pitchFamily="34" charset="0"/>
              <a:buChar char="•"/>
            </a:pPr>
            <a:r>
              <a:rPr lang="en-GB" dirty="0"/>
              <a:t>15 HMO landlords have been prosecuted since 2014</a:t>
            </a:r>
          </a:p>
          <a:p>
            <a:pPr marL="342900" indent="-342900">
              <a:buFont typeface="Arial" panose="020B0604020202020204" pitchFamily="34" charset="0"/>
              <a:buChar char="•"/>
            </a:pPr>
            <a:r>
              <a:rPr lang="en-GB" dirty="0"/>
              <a:t>Compliance now very high</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64005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085E-9F2C-356F-5942-3CDB32AC6F6F}"/>
              </a:ext>
            </a:extLst>
          </p:cNvPr>
          <p:cNvSpPr>
            <a:spLocks noGrp="1"/>
          </p:cNvSpPr>
          <p:nvPr>
            <p:ph type="title"/>
          </p:nvPr>
        </p:nvSpPr>
        <p:spPr/>
        <p:txBody>
          <a:bodyPr/>
          <a:lstStyle/>
          <a:p>
            <a:r>
              <a:rPr lang="en-GB" dirty="0"/>
              <a:t>Mandatory HMO licensing </a:t>
            </a:r>
          </a:p>
        </p:txBody>
      </p:sp>
      <p:sp>
        <p:nvSpPr>
          <p:cNvPr id="3" name="Content Placeholder 2">
            <a:extLst>
              <a:ext uri="{FF2B5EF4-FFF2-40B4-BE49-F238E27FC236}">
                <a16:creationId xmlns:a16="http://schemas.microsoft.com/office/drawing/2014/main" id="{7F7A27C7-9634-27AD-8E45-68513D3B6DCB}"/>
              </a:ext>
            </a:extLst>
          </p:cNvPr>
          <p:cNvSpPr>
            <a:spLocks noGrp="1"/>
          </p:cNvSpPr>
          <p:nvPr>
            <p:ph idx="1"/>
          </p:nvPr>
        </p:nvSpPr>
        <p:spPr/>
        <p:txBody>
          <a:bodyPr/>
          <a:lstStyle/>
          <a:p>
            <a:pPr marL="342900" indent="-342900">
              <a:buFont typeface="Arial" panose="020B0604020202020204" pitchFamily="34" charset="0"/>
              <a:buChar char="•"/>
            </a:pPr>
            <a:r>
              <a:rPr lang="en-GB" dirty="0"/>
              <a:t>HMO licensing is an effective tool in managing the condition and impact of HMOs</a:t>
            </a:r>
          </a:p>
          <a:p>
            <a:pPr marL="342900" indent="-342900">
              <a:buFont typeface="Arial" panose="020B0604020202020204" pitchFamily="34" charset="0"/>
              <a:buChar char="•"/>
            </a:pPr>
            <a:r>
              <a:rPr lang="en-GB" dirty="0"/>
              <a:t>In Southampton, licensing of HMOs has led to a 75% reduction in complaints from tenants relating to their conditions.</a:t>
            </a:r>
          </a:p>
          <a:p>
            <a:pPr marL="342900" indent="-342900">
              <a:buFont typeface="Arial" panose="020B0604020202020204" pitchFamily="34" charset="0"/>
              <a:buChar char="•"/>
            </a:pPr>
            <a:r>
              <a:rPr lang="en-GB" dirty="0"/>
              <a:t>50% reduction in complaints about HMOs from neighbours and residents. Particularly in regards noise nuisance, waste and anti-social behaviour.</a:t>
            </a:r>
          </a:p>
          <a:p>
            <a:pPr marL="342900" indent="-342900">
              <a:buFont typeface="Arial" panose="020B0604020202020204" pitchFamily="34" charset="0"/>
              <a:buChar char="•"/>
            </a:pPr>
            <a:r>
              <a:rPr lang="en-GB" dirty="0"/>
              <a:t>This has been achieved through Mandatory &amp; Additional HMO licensing over the past 10 years</a:t>
            </a:r>
          </a:p>
        </p:txBody>
      </p:sp>
    </p:spTree>
    <p:extLst>
      <p:ext uri="{BB962C8B-B14F-4D97-AF65-F5344CB8AC3E}">
        <p14:creationId xmlns:p14="http://schemas.microsoft.com/office/powerpoint/2010/main" val="125970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084624E4-1B52-492E-A2C4-C02859296C57}"/>
              </a:ext>
            </a:extLst>
          </p:cNvPr>
          <p:cNvSpPr>
            <a:spLocks noGrp="1"/>
          </p:cNvSpPr>
          <p:nvPr>
            <p:ph idx="1"/>
          </p:nvPr>
        </p:nvSpPr>
        <p:spPr>
          <a:xfrm>
            <a:off x="457200" y="1166813"/>
            <a:ext cx="8229600" cy="4627563"/>
          </a:xfrm>
        </p:spPr>
        <p:txBody>
          <a:bodyPr/>
          <a:lstStyle/>
          <a:p>
            <a:pPr marL="342900" indent="-342900" eaLnBrk="1" hangingPunct="1">
              <a:spcBef>
                <a:spcPts val="1400"/>
              </a:spcBef>
              <a:spcAft>
                <a:spcPts val="0"/>
              </a:spcAft>
              <a:buFont typeface="Arial" panose="020B0604020202020204" pitchFamily="34" charset="0"/>
              <a:buChar char="•"/>
              <a:defRPr/>
            </a:pPr>
            <a:r>
              <a:rPr lang="en-GB" kern="100" dirty="0">
                <a:effectLst/>
                <a:latin typeface="Calibri"/>
                <a:ea typeface="Calibri" panose="020F0502020204030204" pitchFamily="34" charset="0"/>
                <a:cs typeface="Times New Roman"/>
              </a:rPr>
              <a:t>Southampton City Council has also operated three additional HMO licensing in certain wards within the city over the past ten years.</a:t>
            </a:r>
            <a:r>
              <a:rPr lang="en-GB" kern="100" dirty="0">
                <a:latin typeface="Calibri"/>
                <a:ea typeface="Calibri" panose="020F0502020204030204" pitchFamily="34" charset="0"/>
                <a:cs typeface="Times New Roman"/>
              </a:rPr>
              <a:t> </a:t>
            </a:r>
            <a:endParaRPr lang="en-US"/>
          </a:p>
          <a:p>
            <a:pPr marL="342900" indent="-342900" eaLnBrk="1" hangingPunct="1">
              <a:spcBef>
                <a:spcPts val="1400"/>
              </a:spcBef>
              <a:spcAft>
                <a:spcPts val="0"/>
              </a:spcAft>
              <a:buFont typeface="Arial" panose="020B0604020202020204" pitchFamily="34" charset="0"/>
              <a:buChar char="•"/>
              <a:defRPr/>
            </a:pPr>
            <a:r>
              <a:rPr lang="en-GB" kern="100" dirty="0">
                <a:latin typeface="Calibri"/>
                <a:ea typeface="Calibri" panose="020F0502020204030204" pitchFamily="34" charset="0"/>
                <a:cs typeface="Times New Roman"/>
              </a:rPr>
              <a:t>Additional licensing schemes</a:t>
            </a:r>
            <a:r>
              <a:rPr lang="en-GB" kern="100" dirty="0">
                <a:effectLst/>
                <a:latin typeface="Calibri"/>
                <a:ea typeface="Calibri" panose="020F0502020204030204" pitchFamily="34" charset="0"/>
                <a:cs typeface="Times New Roman"/>
              </a:rPr>
              <a:t> (under part 2 of the Housing Act 2004) allow LAs to licence smaller HMOs, and ‘cluster flats within purpose-built student blocks.</a:t>
            </a:r>
            <a:r>
              <a:rPr lang="en-GB" kern="100" dirty="0">
                <a:latin typeface="Calibri"/>
                <a:ea typeface="Calibri" panose="020F0502020204030204" pitchFamily="34" charset="0"/>
                <a:cs typeface="Times New Roman"/>
              </a:rPr>
              <a:t>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eaLnBrk="1" hangingPunct="1">
              <a:spcBef>
                <a:spcPts val="1400"/>
              </a:spcBef>
              <a:spcAft>
                <a:spcPts val="0"/>
              </a:spcAft>
              <a:buFont typeface="Arial" panose="020B0604020202020204" pitchFamily="34" charset="0"/>
              <a:buChar char="•"/>
              <a:defRPr/>
            </a:pPr>
            <a:r>
              <a:rPr lang="en-GB" kern="100" dirty="0">
                <a:latin typeface="Calibri"/>
                <a:ea typeface="Calibri" panose="020F0502020204030204" pitchFamily="34" charset="0"/>
                <a:cs typeface="Times New Roman"/>
              </a:rPr>
              <a:t>Any HMO with 3 or more persons forming 2 or more households. Essentially any HMO not captured by the Mandatory scheme</a:t>
            </a:r>
            <a:endParaRPr lang="en-GB" kern="100" dirty="0">
              <a:effectLst/>
              <a:latin typeface="Calibri"/>
              <a:ea typeface="Calibri" panose="020F0502020204030204" pitchFamily="34" charset="0"/>
              <a:cs typeface="Times New Roman"/>
            </a:endParaRPr>
          </a:p>
          <a:p>
            <a:pPr marL="342900" indent="-342900" eaLnBrk="1" hangingPunct="1">
              <a:spcBef>
                <a:spcPts val="1400"/>
              </a:spcBef>
              <a:spcAft>
                <a:spcPts val="0"/>
              </a:spcAft>
              <a:buFont typeface="Arial" panose="020B0604020202020204" pitchFamily="34" charset="0"/>
              <a:buChar char="•"/>
              <a:defRPr/>
            </a:pPr>
            <a:r>
              <a:rPr lang="en-GB" kern="100" dirty="0">
                <a:effectLst/>
                <a:latin typeface="Calibri"/>
                <a:ea typeface="Calibri" panose="020F0502020204030204" pitchFamily="34" charset="0"/>
                <a:cs typeface="Times New Roman"/>
              </a:rPr>
              <a:t>Schemes have covered the four central wards of Bevois, Bargate, Portswood &amp; Swaythling and also the western wards of Shirley, Freemantle, Bassett &amp; Millbrook.</a:t>
            </a:r>
            <a:r>
              <a:rPr lang="en-GB" kern="100" dirty="0">
                <a:latin typeface="Calibri"/>
                <a:ea typeface="Calibri" panose="020F0502020204030204" pitchFamily="34" charset="0"/>
                <a:cs typeface="Times New Roman"/>
              </a:rPr>
              <a:t>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eaLnBrk="1" hangingPunct="1">
              <a:spcBef>
                <a:spcPts val="1400"/>
              </a:spcBef>
              <a:spcAft>
                <a:spcPts val="0"/>
              </a:spcAft>
              <a:buFont typeface="Arial" panose="020B0604020202020204" pitchFamily="34" charset="0"/>
              <a:buChar char="•"/>
              <a:defRPr/>
            </a:pPr>
            <a:r>
              <a:rPr lang="en-GB" kern="100" dirty="0">
                <a:effectLst/>
                <a:latin typeface="Calibri" panose="020F0502020204030204" pitchFamily="34" charset="0"/>
                <a:ea typeface="Calibri" panose="020F0502020204030204" pitchFamily="34" charset="0"/>
                <a:cs typeface="Times New Roman" panose="02020603050405020304" pitchFamily="18" charset="0"/>
              </a:rPr>
              <a:t>The most recent scheme covering the central wards ended on September 30</a:t>
            </a:r>
            <a:r>
              <a:rPr lang="en-GB"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kern="100" dirty="0">
                <a:effectLst/>
                <a:latin typeface="Calibri" panose="020F0502020204030204" pitchFamily="34" charset="0"/>
                <a:ea typeface="Calibri" panose="020F0502020204030204" pitchFamily="34" charset="0"/>
                <a:cs typeface="Times New Roman" panose="02020603050405020304" pitchFamily="18" charset="0"/>
              </a:rPr>
              <a:t>.</a:t>
            </a:r>
          </a:p>
          <a:p>
            <a:pPr eaLnBrk="1" hangingPunct="1">
              <a:lnSpc>
                <a:spcPct val="150000"/>
              </a:lnSpc>
              <a:defRPr/>
            </a:pPr>
            <a:endParaRPr lang="en-GB" dirty="0"/>
          </a:p>
          <a:p>
            <a:pPr eaLnBrk="1" hangingPunct="1">
              <a:lnSpc>
                <a:spcPct val="150000"/>
              </a:lnSpc>
              <a:defRPr/>
            </a:pPr>
            <a:endParaRPr lang="en-US" altLang="en-US" sz="2800" dirty="0"/>
          </a:p>
        </p:txBody>
      </p:sp>
      <p:pic>
        <p:nvPicPr>
          <p:cNvPr id="7171" name="Picture 3">
            <a:extLst>
              <a:ext uri="{FF2B5EF4-FFF2-40B4-BE49-F238E27FC236}">
                <a16:creationId xmlns:a16="http://schemas.microsoft.com/office/drawing/2014/main" id="{5E408114-4011-4850-8477-7958049B8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19825"/>
            <a:ext cx="9144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CE1E657-7FCE-4BA4-B93C-EC393C400BEA}"/>
              </a:ext>
            </a:extLst>
          </p:cNvPr>
          <p:cNvSpPr txBox="1"/>
          <p:nvPr/>
        </p:nvSpPr>
        <p:spPr>
          <a:xfrm>
            <a:off x="765175" y="467742"/>
            <a:ext cx="6843713" cy="647700"/>
          </a:xfrm>
          <a:prstGeom prst="rect">
            <a:avLst/>
          </a:prstGeom>
          <a:noFill/>
        </p:spPr>
        <p:txBody>
          <a:bodyPr>
            <a:spAutoFit/>
          </a:bodyPr>
          <a:lstStyle/>
          <a:p>
            <a:pPr algn="ctr">
              <a:defRPr/>
            </a:pPr>
            <a:r>
              <a:rPr lang="en-GB" sz="3600" b="1" dirty="0">
                <a:solidFill>
                  <a:schemeClr val="tx2"/>
                </a:solidFill>
                <a:latin typeface="+mj-lt"/>
                <a:ea typeface="+mj-ea"/>
                <a:cs typeface="+mj-cs"/>
              </a:rPr>
              <a:t>Additional HMO Licensing  </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084624E4-1B52-492E-A2C4-C02859296C57}"/>
              </a:ext>
            </a:extLst>
          </p:cNvPr>
          <p:cNvSpPr>
            <a:spLocks noGrp="1"/>
          </p:cNvSpPr>
          <p:nvPr>
            <p:ph idx="1"/>
          </p:nvPr>
        </p:nvSpPr>
        <p:spPr>
          <a:xfrm>
            <a:off x="292813" y="1151161"/>
            <a:ext cx="8229600" cy="4627563"/>
          </a:xfrm>
        </p:spPr>
        <p:txBody>
          <a:bodyPr/>
          <a:lstStyle/>
          <a:p>
            <a:pPr marL="342900" indent="-342900" eaLnBrk="1" hangingPunct="1">
              <a:lnSpc>
                <a:spcPct val="150000"/>
              </a:lnSpc>
              <a:buFont typeface="Arial" panose="020B0604020202020204" pitchFamily="34" charset="0"/>
              <a:buChar char="•"/>
              <a:defRPr/>
            </a:pPr>
            <a:r>
              <a:rPr lang="en-US" altLang="en-US" dirty="0"/>
              <a:t>Additional schemes can only run for five years &amp; run on a ‘cost recovery’ basis.</a:t>
            </a:r>
          </a:p>
          <a:p>
            <a:pPr marL="342900" indent="-342900" eaLnBrk="1" hangingPunct="1">
              <a:lnSpc>
                <a:spcPct val="150000"/>
              </a:lnSpc>
              <a:buFont typeface="Arial" panose="020B0604020202020204" pitchFamily="34" charset="0"/>
              <a:buChar char="•"/>
              <a:defRPr/>
            </a:pPr>
            <a:r>
              <a:rPr lang="en-US" altLang="en-US" dirty="0"/>
              <a:t>Schemes cannot be ‘renewed’. An Additional HMO licensing scheme is designated under delegated powers &amp; requires public consultation &amp; Cabinet approval.</a:t>
            </a:r>
          </a:p>
          <a:p>
            <a:pPr marL="342900" indent="-342900" eaLnBrk="1" hangingPunct="1">
              <a:lnSpc>
                <a:spcPct val="150000"/>
              </a:lnSpc>
              <a:buFont typeface="Arial" panose="020B0604020202020204" pitchFamily="34" charset="0"/>
              <a:buChar char="•"/>
              <a:defRPr/>
            </a:pPr>
            <a:r>
              <a:rPr lang="en-US" altLang="en-US" dirty="0"/>
              <a:t>Scheme must meet with prescribed conditions set out in the Housing Act 2004 part 2. e.g. must meet the legal threshold. </a:t>
            </a:r>
            <a:r>
              <a:rPr lang="en-GB" dirty="0">
                <a:hlinkClick r:id="rId3"/>
              </a:rPr>
              <a:t>Housing Act 2004 (legislation.gov.uk)</a:t>
            </a:r>
            <a:endParaRPr lang="en-US" altLang="en-US" dirty="0"/>
          </a:p>
          <a:p>
            <a:pPr marL="342900" indent="-342900" eaLnBrk="1" hangingPunct="1">
              <a:lnSpc>
                <a:spcPct val="150000"/>
              </a:lnSpc>
              <a:buFont typeface="Arial" panose="020B0604020202020204" pitchFamily="34" charset="0"/>
              <a:buChar char="•"/>
              <a:defRPr/>
            </a:pPr>
            <a:r>
              <a:rPr lang="en-US" altLang="en-US" dirty="0"/>
              <a:t>Schemes can be subject to Secretary of State approval &amp; withdrawn if legal threshold is not sufficiently met.</a:t>
            </a:r>
          </a:p>
          <a:p>
            <a:pPr marL="457200" indent="-457200" eaLnBrk="1" hangingPunct="1">
              <a:lnSpc>
                <a:spcPct val="150000"/>
              </a:lnSpc>
              <a:buFont typeface="Arial" panose="020B0604020202020204" pitchFamily="34" charset="0"/>
              <a:buChar char="•"/>
              <a:defRPr/>
            </a:pPr>
            <a:endParaRPr lang="en-US" altLang="en-US" dirty="0"/>
          </a:p>
        </p:txBody>
      </p:sp>
      <p:pic>
        <p:nvPicPr>
          <p:cNvPr id="7171" name="Picture 3">
            <a:extLst>
              <a:ext uri="{FF2B5EF4-FFF2-40B4-BE49-F238E27FC236}">
                <a16:creationId xmlns:a16="http://schemas.microsoft.com/office/drawing/2014/main" id="{5E408114-4011-4850-8477-7958049B8A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19825"/>
            <a:ext cx="9144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CE1E657-7FCE-4BA4-B93C-EC393C400BEA}"/>
              </a:ext>
            </a:extLst>
          </p:cNvPr>
          <p:cNvSpPr txBox="1"/>
          <p:nvPr/>
        </p:nvSpPr>
        <p:spPr>
          <a:xfrm>
            <a:off x="765175" y="519113"/>
            <a:ext cx="6843713" cy="647700"/>
          </a:xfrm>
          <a:prstGeom prst="rect">
            <a:avLst/>
          </a:prstGeom>
          <a:noFill/>
        </p:spPr>
        <p:txBody>
          <a:bodyPr>
            <a:spAutoFit/>
          </a:bodyPr>
          <a:lstStyle/>
          <a:p>
            <a:pPr algn="ctr">
              <a:defRPr/>
            </a:pPr>
            <a:r>
              <a:rPr lang="en-GB" sz="3600" b="1" dirty="0">
                <a:solidFill>
                  <a:schemeClr val="tx2"/>
                </a:solidFill>
                <a:latin typeface="+mj-lt"/>
                <a:ea typeface="+mj-ea"/>
                <a:cs typeface="+mj-cs"/>
              </a:rPr>
              <a:t>Additional HMO Licensing </a:t>
            </a:r>
          </a:p>
        </p:txBody>
      </p:sp>
    </p:spTree>
    <p:extLst>
      <p:ext uri="{BB962C8B-B14F-4D97-AF65-F5344CB8AC3E}">
        <p14:creationId xmlns:p14="http://schemas.microsoft.com/office/powerpoint/2010/main" val="29871718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D3F8-5A6D-93C7-CDD0-E464615B3304}"/>
              </a:ext>
            </a:extLst>
          </p:cNvPr>
          <p:cNvSpPr>
            <a:spLocks noGrp="1"/>
          </p:cNvSpPr>
          <p:nvPr>
            <p:ph type="title"/>
          </p:nvPr>
        </p:nvSpPr>
        <p:spPr/>
        <p:txBody>
          <a:bodyPr/>
          <a:lstStyle/>
          <a:p>
            <a:r>
              <a:rPr lang="en-GB" dirty="0"/>
              <a:t>Private Housing enforcement in Southampton</a:t>
            </a:r>
          </a:p>
        </p:txBody>
      </p:sp>
      <p:sp>
        <p:nvSpPr>
          <p:cNvPr id="3" name="Content Placeholder 2">
            <a:extLst>
              <a:ext uri="{FF2B5EF4-FFF2-40B4-BE49-F238E27FC236}">
                <a16:creationId xmlns:a16="http://schemas.microsoft.com/office/drawing/2014/main" id="{E992EFA7-F629-E3B4-7AD8-2BDA221E5E52}"/>
              </a:ext>
            </a:extLst>
          </p:cNvPr>
          <p:cNvSpPr>
            <a:spLocks noGrp="1"/>
          </p:cNvSpPr>
          <p:nvPr>
            <p:ph idx="1"/>
          </p:nvPr>
        </p:nvSpPr>
        <p:spPr/>
        <p:txBody>
          <a:bodyPr/>
          <a:lstStyle/>
          <a:p>
            <a:pPr marL="342900" indent="-342900">
              <a:buFont typeface="Arial" panose="020B0604020202020204" pitchFamily="34" charset="0"/>
              <a:buChar char="•"/>
            </a:pPr>
            <a:r>
              <a:rPr lang="en-GB" dirty="0"/>
              <a:t>Enforcement of the sector in the City – issues, demand, our approach</a:t>
            </a:r>
          </a:p>
          <a:p>
            <a:pPr marL="342900" indent="-342900">
              <a:buFont typeface="Arial" panose="020B0604020202020204" pitchFamily="34" charset="0"/>
              <a:buChar char="•"/>
            </a:pPr>
            <a:r>
              <a:rPr lang="en-GB" dirty="0"/>
              <a:t>HMO licensing in Southampton – Mandatory &amp; additional – effectiveness of schemes on sector</a:t>
            </a:r>
          </a:p>
          <a:p>
            <a:pPr marL="342900" indent="-342900">
              <a:buFont typeface="Arial" panose="020B0604020202020204" pitchFamily="34" charset="0"/>
              <a:buChar char="•"/>
            </a:pPr>
            <a:r>
              <a:rPr lang="en-GB" dirty="0"/>
              <a:t>Present &amp; future challenges – new legislation &amp; regulation</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885605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7A02-F036-A5B3-2234-1EE96DA1673C}"/>
              </a:ext>
            </a:extLst>
          </p:cNvPr>
          <p:cNvSpPr>
            <a:spLocks noGrp="1"/>
          </p:cNvSpPr>
          <p:nvPr>
            <p:ph type="title"/>
          </p:nvPr>
        </p:nvSpPr>
        <p:spPr/>
        <p:txBody>
          <a:bodyPr/>
          <a:lstStyle/>
          <a:p>
            <a:r>
              <a:rPr lang="en-GB" dirty="0"/>
              <a:t>Additional HMO licensing</a:t>
            </a:r>
          </a:p>
        </p:txBody>
      </p:sp>
      <p:sp>
        <p:nvSpPr>
          <p:cNvPr id="3" name="Content Placeholder 2">
            <a:extLst>
              <a:ext uri="{FF2B5EF4-FFF2-40B4-BE49-F238E27FC236}">
                <a16:creationId xmlns:a16="http://schemas.microsoft.com/office/drawing/2014/main" id="{9DA43706-4C6D-9171-3E82-B470B820D5AD}"/>
              </a:ext>
            </a:extLst>
          </p:cNvPr>
          <p:cNvSpPr>
            <a:spLocks noGrp="1"/>
          </p:cNvSpPr>
          <p:nvPr>
            <p:ph idx="1"/>
          </p:nvPr>
        </p:nvSpPr>
        <p:spPr/>
        <p:txBody>
          <a:bodyPr/>
          <a:lstStyle/>
          <a:p>
            <a:pPr marL="342900" indent="-342900">
              <a:buFont typeface="Arial" panose="020B0604020202020204" pitchFamily="34" charset="0"/>
              <a:buChar char="•"/>
            </a:pPr>
            <a:r>
              <a:rPr lang="en-GB" dirty="0"/>
              <a:t>Designation of Additional HMO licensing scheme dependant on meeting legal test. Most notably;</a:t>
            </a:r>
          </a:p>
          <a:p>
            <a:pPr marL="342900" indent="-342900">
              <a:buFont typeface="Arial" panose="020B0604020202020204" pitchFamily="34" charset="0"/>
              <a:buChar char="•"/>
            </a:pPr>
            <a:r>
              <a:rPr lang="en-GB" dirty="0">
                <a:solidFill>
                  <a:srgbClr val="1E1E1E"/>
                </a:solidFill>
                <a:latin typeface="Calibri" panose="020F0502020204030204" pitchFamily="34" charset="0"/>
                <a:cs typeface="Calibri" panose="020F0502020204030204" pitchFamily="34" charset="0"/>
              </a:rPr>
              <a:t>A Local</a:t>
            </a:r>
            <a:r>
              <a:rPr lang="en-GB" i="0" dirty="0">
                <a:solidFill>
                  <a:srgbClr val="1E1E1E"/>
                </a:solidFill>
                <a:effectLst/>
                <a:latin typeface="Calibri" panose="020F0502020204030204" pitchFamily="34" charset="0"/>
                <a:cs typeface="Calibri" panose="020F0502020204030204" pitchFamily="34" charset="0"/>
              </a:rPr>
              <a:t> </a:t>
            </a:r>
            <a:r>
              <a:rPr lang="en-GB" dirty="0">
                <a:solidFill>
                  <a:srgbClr val="1E1E1E"/>
                </a:solidFill>
                <a:latin typeface="Calibri" panose="020F0502020204030204" pitchFamily="34" charset="0"/>
                <a:cs typeface="Calibri" panose="020F0502020204030204" pitchFamily="34" charset="0"/>
              </a:rPr>
              <a:t>A</a:t>
            </a:r>
            <a:r>
              <a:rPr lang="en-GB" i="0" dirty="0">
                <a:solidFill>
                  <a:srgbClr val="1E1E1E"/>
                </a:solidFill>
                <a:effectLst/>
                <a:latin typeface="Calibri" panose="020F0502020204030204" pitchFamily="34" charset="0"/>
                <a:cs typeface="Calibri" panose="020F0502020204030204" pitchFamily="34" charset="0"/>
              </a:rPr>
              <a:t>uthority must consider that a significant proportion of the HMOs in the area are being managed sufficiently ineffectively as to give rise, or to be likely to give rise, to one or more particular problems either for those occupying the HMOs or for members of the public.</a:t>
            </a:r>
          </a:p>
          <a:p>
            <a:pPr marL="342900" indent="-342900">
              <a:buFont typeface="Arial" panose="020B0604020202020204" pitchFamily="34" charset="0"/>
              <a:buChar char="•"/>
            </a:pPr>
            <a:r>
              <a:rPr lang="en-GB" i="0" dirty="0">
                <a:solidFill>
                  <a:srgbClr val="1E1E1E"/>
                </a:solidFill>
                <a:effectLst/>
                <a:latin typeface="Calibri" panose="020F0502020204030204" pitchFamily="34" charset="0"/>
                <a:cs typeface="Calibri" panose="020F0502020204030204" pitchFamily="34" charset="0"/>
              </a:rPr>
              <a:t>An LA must have also considered whether there were any other courses of action available to them, that might provide an effective method of dealing with the problem or problems in question, and</a:t>
            </a:r>
          </a:p>
          <a:p>
            <a:pPr marL="342900" indent="-342900">
              <a:buFont typeface="Arial" panose="020B0604020202020204" pitchFamily="34" charset="0"/>
              <a:buChar char="•"/>
            </a:pPr>
            <a:r>
              <a:rPr lang="en-GB" i="0" dirty="0">
                <a:solidFill>
                  <a:srgbClr val="1E1E1E"/>
                </a:solidFill>
                <a:effectLst/>
                <a:latin typeface="Calibri" panose="020F0502020204030204" pitchFamily="34" charset="0"/>
                <a:cs typeface="Calibri" panose="020F0502020204030204" pitchFamily="34" charset="0"/>
              </a:rPr>
              <a:t>that making the designation will significantly assist them to deal with the problem or problems (whether or not they take any other course of action as well).</a:t>
            </a:r>
          </a:p>
          <a:p>
            <a:pPr marL="342900" indent="-34290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25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8E3A-E94B-9F81-68B0-3E1D62A914A6}"/>
              </a:ext>
            </a:extLst>
          </p:cNvPr>
          <p:cNvSpPr>
            <a:spLocks noGrp="1"/>
          </p:cNvSpPr>
          <p:nvPr>
            <p:ph type="title"/>
          </p:nvPr>
        </p:nvSpPr>
        <p:spPr/>
        <p:txBody>
          <a:bodyPr/>
          <a:lstStyle/>
          <a:p>
            <a:r>
              <a:rPr lang="en-GB" dirty="0"/>
              <a:t>Additional HMO Licensing</a:t>
            </a:r>
          </a:p>
        </p:txBody>
      </p:sp>
      <p:sp>
        <p:nvSpPr>
          <p:cNvPr id="3" name="Content Placeholder 2">
            <a:extLst>
              <a:ext uri="{FF2B5EF4-FFF2-40B4-BE49-F238E27FC236}">
                <a16:creationId xmlns:a16="http://schemas.microsoft.com/office/drawing/2014/main" id="{30DEEFD6-E610-DCEB-563C-26A2287FF96D}"/>
              </a:ext>
            </a:extLst>
          </p:cNvPr>
          <p:cNvSpPr>
            <a:spLocks noGrp="1"/>
          </p:cNvSpPr>
          <p:nvPr>
            <p:ph idx="1"/>
          </p:nvPr>
        </p:nvSpPr>
        <p:spPr/>
        <p:txBody>
          <a:bodyPr/>
          <a:lstStyle/>
          <a:p>
            <a:pPr marL="342900" indent="-342900">
              <a:buFont typeface="Arial" panose="020B0604020202020204" pitchFamily="34" charset="0"/>
              <a:buChar char="•"/>
            </a:pPr>
            <a:r>
              <a:rPr lang="en-GB" dirty="0"/>
              <a:t>First designation made in 2013. Majority of evidence used for justification came from 2008/9 Stock Condition &amp; HMO survey of City.</a:t>
            </a:r>
          </a:p>
          <a:p>
            <a:pPr marL="342900" indent="-342900">
              <a:buFont typeface="Arial" panose="020B0604020202020204" pitchFamily="34" charset="0"/>
              <a:buChar char="•"/>
            </a:pPr>
            <a:r>
              <a:rPr lang="en-GB" dirty="0"/>
              <a:t>Estimated approx. 4000 HMOs would be licensed.</a:t>
            </a:r>
          </a:p>
          <a:p>
            <a:pPr marL="342900" indent="-342900">
              <a:buFont typeface="Arial" panose="020B0604020202020204" pitchFamily="34" charset="0"/>
              <a:buChar char="•"/>
            </a:pPr>
            <a:r>
              <a:rPr lang="en-GB" dirty="0"/>
              <a:t>Scheme saw approx. 3600 licensed</a:t>
            </a:r>
          </a:p>
          <a:p>
            <a:pPr marL="342900" indent="-342900">
              <a:buFont typeface="Arial" panose="020B0604020202020204" pitchFamily="34" charset="0"/>
              <a:buChar char="•"/>
            </a:pPr>
            <a:r>
              <a:rPr lang="en-GB" dirty="0"/>
              <a:t>At end of 5 years, compliance rate with conditions at 62% </a:t>
            </a:r>
          </a:p>
          <a:p>
            <a:pPr marL="342900" indent="-342900">
              <a:buFont typeface="Arial" panose="020B0604020202020204" pitchFamily="34" charset="0"/>
              <a:buChar char="•"/>
            </a:pPr>
            <a:r>
              <a:rPr lang="en-GB" dirty="0"/>
              <a:t>Successful but still work to do.</a:t>
            </a:r>
          </a:p>
          <a:p>
            <a:pPr marL="342900" indent="-342900">
              <a:buFont typeface="Arial" panose="020B0604020202020204" pitchFamily="34" charset="0"/>
              <a:buChar char="•"/>
            </a:pPr>
            <a:r>
              <a:rPr lang="en-GB" dirty="0"/>
              <a:t>Second designation in western wards (Shirley, Freemantle, Millbrook &amp; Bassett) introduced in 2015. </a:t>
            </a:r>
          </a:p>
          <a:p>
            <a:pPr marL="342900" indent="-342900">
              <a:buFont typeface="Arial" panose="020B0604020202020204" pitchFamily="34" charset="0"/>
              <a:buChar char="•"/>
            </a:pPr>
            <a:r>
              <a:rPr lang="en-GB" dirty="0"/>
              <a:t>Estimated approx. 1500 HMOs, but only 600 licensed by end of scheme in 2020.</a:t>
            </a:r>
          </a:p>
          <a:p>
            <a:pPr marL="342900" indent="-342900">
              <a:buFont typeface="Arial" panose="020B0604020202020204" pitchFamily="34" charset="0"/>
              <a:buChar char="•"/>
            </a:pPr>
            <a:r>
              <a:rPr lang="en-GB" dirty="0"/>
              <a:t>Compliance very high at 80%.</a:t>
            </a:r>
          </a:p>
        </p:txBody>
      </p:sp>
    </p:spTree>
    <p:extLst>
      <p:ext uri="{BB962C8B-B14F-4D97-AF65-F5344CB8AC3E}">
        <p14:creationId xmlns:p14="http://schemas.microsoft.com/office/powerpoint/2010/main" val="504540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9F22-A05F-852E-676E-B9E2042858AC}"/>
              </a:ext>
            </a:extLst>
          </p:cNvPr>
          <p:cNvSpPr>
            <a:spLocks noGrp="1"/>
          </p:cNvSpPr>
          <p:nvPr>
            <p:ph type="title"/>
          </p:nvPr>
        </p:nvSpPr>
        <p:spPr/>
        <p:txBody>
          <a:bodyPr/>
          <a:lstStyle/>
          <a:p>
            <a:r>
              <a:rPr lang="en-GB" dirty="0"/>
              <a:t>Additional HMO Licensing</a:t>
            </a:r>
          </a:p>
        </p:txBody>
      </p:sp>
      <p:sp>
        <p:nvSpPr>
          <p:cNvPr id="3" name="Content Placeholder 2">
            <a:extLst>
              <a:ext uri="{FF2B5EF4-FFF2-40B4-BE49-F238E27FC236}">
                <a16:creationId xmlns:a16="http://schemas.microsoft.com/office/drawing/2014/main" id="{C2EB87C0-5A72-0667-63A9-452868FD1931}"/>
              </a:ext>
            </a:extLst>
          </p:cNvPr>
          <p:cNvSpPr>
            <a:spLocks noGrp="1"/>
          </p:cNvSpPr>
          <p:nvPr>
            <p:ph idx="1"/>
          </p:nvPr>
        </p:nvSpPr>
        <p:spPr/>
        <p:txBody>
          <a:bodyPr/>
          <a:lstStyle/>
          <a:p>
            <a:pPr marL="342900" indent="-342900">
              <a:buFont typeface="Arial" panose="020B0604020202020204" pitchFamily="34" charset="0"/>
              <a:buChar char="•"/>
            </a:pPr>
            <a:r>
              <a:rPr lang="en-GB" dirty="0"/>
              <a:t>Third designation introduced in Autumn 2018 covering same central four wards as first scheme (2013).</a:t>
            </a:r>
          </a:p>
          <a:p>
            <a:pPr marL="342900" indent="-342900">
              <a:buFont typeface="Arial" panose="020B0604020202020204" pitchFamily="34" charset="0"/>
              <a:buChar char="•"/>
            </a:pPr>
            <a:r>
              <a:rPr lang="en-GB" dirty="0"/>
              <a:t>Justification for further scheme due to compliance rate (62%) indicating that management of some HMOs was still not sufficient.</a:t>
            </a:r>
          </a:p>
          <a:p>
            <a:pPr marL="342900" indent="-342900">
              <a:buFont typeface="Arial" panose="020B0604020202020204" pitchFamily="34" charset="0"/>
              <a:buChar char="•"/>
            </a:pPr>
            <a:r>
              <a:rPr lang="en-GB" dirty="0"/>
              <a:t>Scheme was smaller than first designation, reducing from approx. 3600 to 2200 HMOs due to changes in Mandatory licensing in 2018.</a:t>
            </a:r>
          </a:p>
          <a:p>
            <a:pPr marL="342900" indent="-342900">
              <a:buFont typeface="Arial" panose="020B0604020202020204" pitchFamily="34" charset="0"/>
              <a:buChar char="•"/>
            </a:pPr>
            <a:r>
              <a:rPr lang="en-GB" dirty="0"/>
              <a:t>Scheme was as previously well supported and overall compliance very high, ending at approx. 90%. So a significant improvement from 2018.</a:t>
            </a:r>
          </a:p>
          <a:p>
            <a:pPr marL="342900" indent="-342900">
              <a:buFont typeface="Arial" panose="020B0604020202020204" pitchFamily="34" charset="0"/>
              <a:buChar char="•"/>
            </a:pPr>
            <a:r>
              <a:rPr lang="en-GB" dirty="0"/>
              <a:t>Success of scheme however makes further designations less easy to justify.</a:t>
            </a:r>
          </a:p>
          <a:p>
            <a:pPr marL="342900" indent="-342900">
              <a:buFont typeface="Arial" panose="020B0604020202020204" pitchFamily="34" charset="0"/>
              <a:buChar char="•"/>
            </a:pPr>
            <a:r>
              <a:rPr lang="en-GB" dirty="0"/>
              <a:t>In order to satisfy the legal tests, robust case needed that licensing is the most effective tool to ensure sufficient management of HMOs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64662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D077E05F-BFE5-B0EF-FF60-BFE8B560847A}"/>
              </a:ext>
            </a:extLst>
          </p:cNvPr>
          <p:cNvSpPr>
            <a:spLocks noGrp="1"/>
          </p:cNvSpPr>
          <p:nvPr>
            <p:ph type="title"/>
          </p:nvPr>
        </p:nvSpPr>
        <p:spPr>
          <a:xfrm>
            <a:off x="457200" y="274638"/>
            <a:ext cx="8229600" cy="1143000"/>
          </a:xfrm>
        </p:spPr>
        <p:txBody>
          <a:bodyPr/>
          <a:lstStyle/>
          <a:p>
            <a:r>
              <a:rPr lang="en-US" dirty="0"/>
              <a:t>Additional HMO licensing – past &amp; future</a:t>
            </a:r>
          </a:p>
        </p:txBody>
      </p:sp>
      <p:pic>
        <p:nvPicPr>
          <p:cNvPr id="1026" name="Picture 2">
            <a:extLst>
              <a:ext uri="{FF2B5EF4-FFF2-40B4-BE49-F238E27FC236}">
                <a16:creationId xmlns:a16="http://schemas.microsoft.com/office/drawing/2014/main" id="{1982B6F9-2BD3-1EDB-2E40-923E22AD493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434526"/>
            <a:ext cx="4038600" cy="2857311"/>
          </a:xfrm>
          <a:prstGeom prst="rect">
            <a:avLst/>
          </a:prstGeom>
          <a:solidFill>
            <a:srgbClr val="FFFFFF"/>
          </a:solidFill>
        </p:spPr>
      </p:pic>
      <p:sp>
        <p:nvSpPr>
          <p:cNvPr id="1033" name="Content Placeholder 3">
            <a:extLst>
              <a:ext uri="{FF2B5EF4-FFF2-40B4-BE49-F238E27FC236}">
                <a16:creationId xmlns:a16="http://schemas.microsoft.com/office/drawing/2014/main" id="{BE426382-9EC7-A58C-22B0-EDF938C2FE61}"/>
              </a:ext>
            </a:extLst>
          </p:cNvPr>
          <p:cNvSpPr>
            <a:spLocks noGrp="1"/>
          </p:cNvSpPr>
          <p:nvPr>
            <p:ph sz="half" idx="2"/>
          </p:nvPr>
        </p:nvSpPr>
        <p:spPr>
          <a:xfrm>
            <a:off x="4648200" y="1600200"/>
            <a:ext cx="4038600" cy="4525963"/>
          </a:xfrm>
        </p:spPr>
        <p:txBody>
          <a:bodyPr/>
          <a:lstStyle/>
          <a:p>
            <a:r>
              <a:rPr lang="en-US" sz="1400" dirty="0"/>
              <a:t>2013-2018 - first Additional HMO licensing designation, covering Bargate, Bevois, Portswood &amp; Swaythling – approx. 3600 HMOs</a:t>
            </a:r>
          </a:p>
          <a:p>
            <a:endParaRPr lang="en-US" sz="1400" dirty="0"/>
          </a:p>
          <a:p>
            <a:r>
              <a:rPr lang="en-US" sz="1400" dirty="0"/>
              <a:t>2015-2019 – second additional HMO licensing designation , covering Freemantle, Shirley, Millbrook &amp; Bassett – approx. 600 HMOs</a:t>
            </a:r>
          </a:p>
          <a:p>
            <a:endParaRPr lang="en-US" sz="1400" dirty="0"/>
          </a:p>
          <a:p>
            <a:r>
              <a:rPr lang="en-US" sz="1400" dirty="0"/>
              <a:t>2018-2023 – Third designation, covering same four wards as designation one (Bevois, Bargate, Portswood &amp; Swaythling) – approx. 2,200 HMOs</a:t>
            </a:r>
          </a:p>
          <a:p>
            <a:endParaRPr lang="en-US" sz="1400" dirty="0"/>
          </a:p>
          <a:p>
            <a:r>
              <a:rPr lang="en-US" sz="1400" dirty="0"/>
              <a:t>2024-2029 – Current proposals looking at an Additional HMO licensing designation covering, Bargate, Banister &amp; Polygon, Bevois, Freemantle, Shirley, Portswood, Swaythling &amp; Bassett. This incorporates all areas previously covered by past schemes – would capture approx. 2,800-3000 HMOs</a:t>
            </a:r>
          </a:p>
        </p:txBody>
      </p:sp>
    </p:spTree>
    <p:extLst>
      <p:ext uri="{BB962C8B-B14F-4D97-AF65-F5344CB8AC3E}">
        <p14:creationId xmlns:p14="http://schemas.microsoft.com/office/powerpoint/2010/main" val="3436362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1E12-5ABF-8415-2EB4-538BCC7DD3A8}"/>
              </a:ext>
            </a:extLst>
          </p:cNvPr>
          <p:cNvSpPr>
            <a:spLocks noGrp="1"/>
          </p:cNvSpPr>
          <p:nvPr>
            <p:ph type="title"/>
          </p:nvPr>
        </p:nvSpPr>
        <p:spPr/>
        <p:txBody>
          <a:bodyPr/>
          <a:lstStyle/>
          <a:p>
            <a:r>
              <a:rPr lang="en-GB" dirty="0"/>
              <a:t>Additional HMO Licensing – future plans</a:t>
            </a:r>
          </a:p>
        </p:txBody>
      </p:sp>
      <p:sp>
        <p:nvSpPr>
          <p:cNvPr id="3" name="Content Placeholder 2">
            <a:extLst>
              <a:ext uri="{FF2B5EF4-FFF2-40B4-BE49-F238E27FC236}">
                <a16:creationId xmlns:a16="http://schemas.microsoft.com/office/drawing/2014/main" id="{36F090B1-CC0B-0FB7-FFDA-91F631E807B7}"/>
              </a:ext>
            </a:extLst>
          </p:cNvPr>
          <p:cNvSpPr>
            <a:spLocks noGrp="1"/>
          </p:cNvSpPr>
          <p:nvPr>
            <p:ph idx="1"/>
          </p:nvPr>
        </p:nvSpPr>
        <p:spPr/>
        <p:txBody>
          <a:bodyPr/>
          <a:lstStyle/>
          <a:p>
            <a:pPr marL="342900" indent="-342900" eaLnBrk="1" hangingPunct="1">
              <a:lnSpc>
                <a:spcPct val="150000"/>
              </a:lnSpc>
              <a:buFont typeface="Arial" panose="020B0604020202020204" pitchFamily="34" charset="0"/>
              <a:buChar char="•"/>
              <a:defRPr/>
            </a:pPr>
            <a:r>
              <a:rPr lang="en-GB" kern="100" dirty="0">
                <a:effectLst/>
                <a:latin typeface="Calibri" panose="020F0502020204030204" pitchFamily="34" charset="0"/>
                <a:ea typeface="Calibri" panose="020F0502020204030204" pitchFamily="34" charset="0"/>
                <a:cs typeface="Times New Roman" panose="02020603050405020304" pitchFamily="18" charset="0"/>
              </a:rPr>
              <a:t>Previous additional licensing has captured approx. 2800 HMOs across the city. (Mostly within central spine)</a:t>
            </a:r>
          </a:p>
          <a:p>
            <a:pPr marL="342900" indent="-342900" eaLnBrk="1" hangingPunct="1">
              <a:lnSpc>
                <a:spcPct val="150000"/>
              </a:lnSpc>
              <a:buFont typeface="Arial" panose="020B0604020202020204" pitchFamily="34" charset="0"/>
              <a:buChar char="•"/>
              <a:defRPr/>
            </a:pPr>
            <a:r>
              <a:rPr lang="en-GB" kern="100" dirty="0">
                <a:latin typeface="Calibri" panose="020F0502020204030204" pitchFamily="34" charset="0"/>
                <a:ea typeface="Calibri" panose="020F0502020204030204" pitchFamily="34" charset="0"/>
                <a:cs typeface="Times New Roman" panose="02020603050405020304" pitchFamily="18" charset="0"/>
              </a:rPr>
              <a:t>In conjunction with Mandatory it has resulted in approx. 5000 HMOs of the estimated 6-7000 in the city being covered by licensing.</a:t>
            </a:r>
          </a:p>
          <a:p>
            <a:pPr marL="342900" indent="-342900" eaLnBrk="1" hangingPunct="1">
              <a:lnSpc>
                <a:spcPct val="150000"/>
              </a:lnSpc>
              <a:buFont typeface="Arial" panose="020B0604020202020204" pitchFamily="34" charset="0"/>
              <a:buChar char="•"/>
              <a:defRPr/>
            </a:pPr>
            <a:r>
              <a:rPr lang="en-GB" kern="100" dirty="0">
                <a:effectLst/>
                <a:latin typeface="Calibri" panose="020F0502020204030204" pitchFamily="34" charset="0"/>
                <a:ea typeface="Calibri" panose="020F0502020204030204" pitchFamily="34" charset="0"/>
                <a:cs typeface="Times New Roman" panose="02020603050405020304" pitchFamily="18" charset="0"/>
              </a:rPr>
              <a:t>Very effective tool to ensure HMO stock is safe and well managed</a:t>
            </a:r>
          </a:p>
          <a:p>
            <a:pPr marL="342900" indent="-342900" eaLnBrk="1" hangingPunct="1">
              <a:lnSpc>
                <a:spcPct val="150000"/>
              </a:lnSpc>
              <a:buFont typeface="Arial" panose="020B0604020202020204" pitchFamily="34" charset="0"/>
              <a:buChar char="•"/>
              <a:defRPr/>
            </a:pPr>
            <a:r>
              <a:rPr lang="en-GB" kern="100" dirty="0">
                <a:effectLst/>
                <a:latin typeface="Calibri" panose="020F0502020204030204" pitchFamily="34" charset="0"/>
                <a:ea typeface="Calibri" panose="020F0502020204030204" pitchFamily="34" charset="0"/>
                <a:cs typeface="Times New Roman" panose="02020603050405020304" pitchFamily="18" charset="0"/>
              </a:rPr>
              <a:t>Now looking at proposing a further additional designation in 2024 to capture the majority of the City’s HMOs &amp; keep standards high.</a:t>
            </a:r>
          </a:p>
        </p:txBody>
      </p:sp>
    </p:spTree>
    <p:extLst>
      <p:ext uri="{BB962C8B-B14F-4D97-AF65-F5344CB8AC3E}">
        <p14:creationId xmlns:p14="http://schemas.microsoft.com/office/powerpoint/2010/main" val="437589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B9F9-8F95-B833-D942-87F4EBBF1264}"/>
              </a:ext>
            </a:extLst>
          </p:cNvPr>
          <p:cNvSpPr>
            <a:spLocks noGrp="1"/>
          </p:cNvSpPr>
          <p:nvPr>
            <p:ph type="title"/>
          </p:nvPr>
        </p:nvSpPr>
        <p:spPr/>
        <p:txBody>
          <a:bodyPr/>
          <a:lstStyle/>
          <a:p>
            <a:r>
              <a:rPr lang="en-GB" dirty="0"/>
              <a:t>Additional HMO Licensing – future plans</a:t>
            </a:r>
          </a:p>
        </p:txBody>
      </p:sp>
      <p:sp>
        <p:nvSpPr>
          <p:cNvPr id="3" name="Content Placeholder 2">
            <a:extLst>
              <a:ext uri="{FF2B5EF4-FFF2-40B4-BE49-F238E27FC236}">
                <a16:creationId xmlns:a16="http://schemas.microsoft.com/office/drawing/2014/main" id="{EC401426-0831-136B-C0EA-82F27373FA2D}"/>
              </a:ext>
            </a:extLst>
          </p:cNvPr>
          <p:cNvSpPr>
            <a:spLocks noGrp="1"/>
          </p:cNvSpPr>
          <p:nvPr>
            <p:ph idx="1"/>
          </p:nvPr>
        </p:nvSpPr>
        <p:spPr/>
        <p:txBody>
          <a:bodyPr/>
          <a:lstStyle/>
          <a:p>
            <a:pPr marL="342900" indent="-342900">
              <a:buFont typeface="Arial" panose="020B0604020202020204" pitchFamily="34" charset="0"/>
              <a:buChar char="•"/>
            </a:pPr>
            <a:r>
              <a:rPr lang="en-GB" dirty="0"/>
              <a:t>Data from past schemes shows us where the HMOs are located (wards)</a:t>
            </a:r>
          </a:p>
          <a:p>
            <a:pPr marL="342900" indent="-342900">
              <a:buFont typeface="Arial" panose="020B0604020202020204" pitchFamily="34" charset="0"/>
              <a:buChar char="•"/>
            </a:pPr>
            <a:r>
              <a:rPr lang="en-GB" dirty="0"/>
              <a:t>98% of the City’s known HMOs could be licensed by designating a new scheme covering 8 wards;</a:t>
            </a:r>
          </a:p>
          <a:p>
            <a:pPr marL="1085850" lvl="1" indent="-342900">
              <a:buFont typeface="Arial" panose="020B0604020202020204" pitchFamily="34" charset="0"/>
              <a:buChar char="•"/>
            </a:pPr>
            <a:r>
              <a:rPr lang="en-GB" sz="2000" dirty="0"/>
              <a:t>Banister &amp; Polygon</a:t>
            </a:r>
          </a:p>
          <a:p>
            <a:pPr marL="1085850" lvl="1" indent="-342900">
              <a:buFont typeface="Arial" panose="020B0604020202020204" pitchFamily="34" charset="0"/>
              <a:buChar char="•"/>
            </a:pPr>
            <a:r>
              <a:rPr lang="en-GB" sz="2000" dirty="0"/>
              <a:t>Bevois</a:t>
            </a:r>
          </a:p>
          <a:p>
            <a:pPr marL="1085850" lvl="1" indent="-342900">
              <a:buFont typeface="Arial" panose="020B0604020202020204" pitchFamily="34" charset="0"/>
              <a:buChar char="•"/>
            </a:pPr>
            <a:r>
              <a:rPr lang="en-GB" sz="2000" dirty="0"/>
              <a:t>Bargate</a:t>
            </a:r>
          </a:p>
          <a:p>
            <a:pPr marL="1085850" lvl="1" indent="-342900">
              <a:buFont typeface="Arial" panose="020B0604020202020204" pitchFamily="34" charset="0"/>
              <a:buChar char="•"/>
            </a:pPr>
            <a:r>
              <a:rPr lang="en-GB" sz="2000" dirty="0"/>
              <a:t>Swaythling</a:t>
            </a:r>
          </a:p>
          <a:p>
            <a:pPr marL="1085850" lvl="1" indent="-342900">
              <a:buFont typeface="Arial" panose="020B0604020202020204" pitchFamily="34" charset="0"/>
              <a:buChar char="•"/>
            </a:pPr>
            <a:r>
              <a:rPr lang="en-GB" sz="2000" dirty="0"/>
              <a:t>Portswood</a:t>
            </a:r>
          </a:p>
          <a:p>
            <a:pPr marL="1085850" lvl="1" indent="-342900">
              <a:buFont typeface="Arial" panose="020B0604020202020204" pitchFamily="34" charset="0"/>
              <a:buChar char="•"/>
            </a:pPr>
            <a:r>
              <a:rPr lang="en-GB" sz="2000" dirty="0"/>
              <a:t>Bassett</a:t>
            </a:r>
          </a:p>
          <a:p>
            <a:pPr marL="1085850" lvl="1" indent="-342900">
              <a:buFont typeface="Arial" panose="020B0604020202020204" pitchFamily="34" charset="0"/>
              <a:buChar char="•"/>
            </a:pPr>
            <a:r>
              <a:rPr lang="en-GB" sz="2000" dirty="0"/>
              <a:t>Shirley</a:t>
            </a:r>
          </a:p>
          <a:p>
            <a:pPr marL="1085850" lvl="1" indent="-342900">
              <a:buFont typeface="Arial" panose="020B0604020202020204" pitchFamily="34" charset="0"/>
              <a:buChar char="•"/>
            </a:pPr>
            <a:r>
              <a:rPr lang="en-GB" sz="2000" dirty="0"/>
              <a:t>Freemantle</a:t>
            </a:r>
          </a:p>
          <a:p>
            <a:pPr marL="1085850" lvl="1" indent="-342900">
              <a:buFont typeface="Arial" panose="020B0604020202020204" pitchFamily="34" charset="0"/>
              <a:buChar char="•"/>
            </a:pPr>
            <a:endParaRPr lang="en-GB" dirty="0"/>
          </a:p>
        </p:txBody>
      </p:sp>
    </p:spTree>
    <p:extLst>
      <p:ext uri="{BB962C8B-B14F-4D97-AF65-F5344CB8AC3E}">
        <p14:creationId xmlns:p14="http://schemas.microsoft.com/office/powerpoint/2010/main" val="1803825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9ACC-1A52-8056-CDE8-B37B6C7035CB}"/>
              </a:ext>
            </a:extLst>
          </p:cNvPr>
          <p:cNvSpPr>
            <a:spLocks noGrp="1"/>
          </p:cNvSpPr>
          <p:nvPr>
            <p:ph type="title"/>
          </p:nvPr>
        </p:nvSpPr>
        <p:spPr/>
        <p:txBody>
          <a:bodyPr/>
          <a:lstStyle/>
          <a:p>
            <a:r>
              <a:rPr lang="en-GB" dirty="0"/>
              <a:t>Additional HMO Licensing – future plans</a:t>
            </a:r>
          </a:p>
        </p:txBody>
      </p:sp>
      <p:sp>
        <p:nvSpPr>
          <p:cNvPr id="3" name="Content Placeholder 2">
            <a:extLst>
              <a:ext uri="{FF2B5EF4-FFF2-40B4-BE49-F238E27FC236}">
                <a16:creationId xmlns:a16="http://schemas.microsoft.com/office/drawing/2014/main" id="{D05B8439-DB5A-BEB9-EE76-4273BBB539FC}"/>
              </a:ext>
            </a:extLst>
          </p:cNvPr>
          <p:cNvSpPr>
            <a:spLocks noGrp="1"/>
          </p:cNvSpPr>
          <p:nvPr>
            <p:ph idx="1"/>
          </p:nvPr>
        </p:nvSpPr>
        <p:spPr/>
        <p:txBody>
          <a:bodyPr/>
          <a:lstStyle/>
          <a:p>
            <a:pPr marL="342900" indent="-342900">
              <a:buFont typeface="Arial" panose="020B0604020202020204" pitchFamily="34" charset="0"/>
              <a:buChar char="•"/>
            </a:pPr>
            <a:r>
              <a:rPr lang="en-GB" dirty="0"/>
              <a:t>Designation would capture between 2800-3000 HMOs including all of the Purpose-Built Student accommodation blocks.</a:t>
            </a:r>
          </a:p>
          <a:p>
            <a:pPr marL="342900" indent="-342900">
              <a:buFont typeface="Arial" panose="020B0604020202020204" pitchFamily="34" charset="0"/>
              <a:buChar char="•"/>
            </a:pPr>
            <a:r>
              <a:rPr lang="en-GB" dirty="0"/>
              <a:t>Ideally SCC would have new data sets for the city from a more recent stock condition survey to support the case for a new designation.</a:t>
            </a:r>
          </a:p>
          <a:p>
            <a:pPr marL="342900" indent="-342900">
              <a:buFont typeface="Arial" panose="020B0604020202020204" pitchFamily="34" charset="0"/>
              <a:buChar char="•"/>
            </a:pPr>
            <a:r>
              <a:rPr lang="en-GB" dirty="0"/>
              <a:t>So far this has not been commissioned due to costs far exceeding budget. (Cost circa £500k, budget £125K)</a:t>
            </a:r>
          </a:p>
          <a:p>
            <a:pPr marL="342900" indent="-342900">
              <a:buFont typeface="Arial" panose="020B0604020202020204" pitchFamily="34" charset="0"/>
              <a:buChar char="•"/>
            </a:pPr>
            <a:r>
              <a:rPr lang="en-GB" dirty="0"/>
              <a:t>Report can however go forward for Cabinet approval and public consultation using HMO data from past ten years of licensing.</a:t>
            </a:r>
          </a:p>
          <a:p>
            <a:pPr marL="342900" indent="-342900">
              <a:buFont typeface="Arial" panose="020B0604020202020204" pitchFamily="34" charset="0"/>
              <a:buChar char="•"/>
            </a:pPr>
            <a:r>
              <a:rPr lang="en-GB" dirty="0"/>
              <a:t>Risk of challenge, but support has been strong previously from crucial partners and supporters. </a:t>
            </a:r>
          </a:p>
          <a:p>
            <a:pPr marL="342900" indent="-342900">
              <a:buFont typeface="Arial" panose="020B0604020202020204" pitchFamily="34" charset="0"/>
              <a:buChar char="•"/>
            </a:pPr>
            <a:r>
              <a:rPr lang="en-GB" dirty="0"/>
              <a:t>Hopefully benefits of new scheme are clear and would be supported by the Scrutiny committee?</a:t>
            </a:r>
          </a:p>
        </p:txBody>
      </p:sp>
    </p:spTree>
    <p:extLst>
      <p:ext uri="{BB962C8B-B14F-4D97-AF65-F5344CB8AC3E}">
        <p14:creationId xmlns:p14="http://schemas.microsoft.com/office/powerpoint/2010/main" val="475464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448B-3FDD-CF40-6CCD-4672E4714C1A}"/>
              </a:ext>
            </a:extLst>
          </p:cNvPr>
          <p:cNvSpPr>
            <a:spLocks noGrp="1"/>
          </p:cNvSpPr>
          <p:nvPr>
            <p:ph type="title"/>
          </p:nvPr>
        </p:nvSpPr>
        <p:spPr/>
        <p:txBody>
          <a:bodyPr/>
          <a:lstStyle/>
          <a:p>
            <a:r>
              <a:rPr lang="en-GB" dirty="0"/>
              <a:t>Selective licensing</a:t>
            </a:r>
          </a:p>
        </p:txBody>
      </p:sp>
      <p:sp>
        <p:nvSpPr>
          <p:cNvPr id="3" name="Content Placeholder 2">
            <a:extLst>
              <a:ext uri="{FF2B5EF4-FFF2-40B4-BE49-F238E27FC236}">
                <a16:creationId xmlns:a16="http://schemas.microsoft.com/office/drawing/2014/main" id="{AD511730-93B2-6CAE-553F-B9792998A49F}"/>
              </a:ext>
            </a:extLst>
          </p:cNvPr>
          <p:cNvSpPr>
            <a:spLocks noGrp="1"/>
          </p:cNvSpPr>
          <p:nvPr>
            <p:ph idx="1"/>
          </p:nvPr>
        </p:nvSpPr>
        <p:spPr/>
        <p:txBody>
          <a:bodyPr/>
          <a:lstStyle/>
          <a:p>
            <a:pPr marL="342900" indent="-342900">
              <a:buFont typeface="Arial" panose="020B0604020202020204" pitchFamily="34" charset="0"/>
              <a:buChar char="•"/>
            </a:pPr>
            <a:r>
              <a:rPr lang="en-GB" dirty="0"/>
              <a:t>The committee has heard case studies from other LAs on the use of Selective licensing.</a:t>
            </a:r>
          </a:p>
          <a:p>
            <a:pPr marL="342900" indent="-342900">
              <a:buFont typeface="Arial" panose="020B0604020202020204" pitchFamily="34" charset="0"/>
              <a:buChar char="•"/>
            </a:pPr>
            <a:r>
              <a:rPr lang="en-GB" dirty="0"/>
              <a:t>Can be used separately or in parallel with Additional HMO licensing</a:t>
            </a:r>
          </a:p>
          <a:p>
            <a:pPr marL="342900" indent="-342900">
              <a:buFont typeface="Arial" panose="020B0604020202020204" pitchFamily="34" charset="0"/>
              <a:buChar char="•"/>
            </a:pPr>
            <a:r>
              <a:rPr lang="en-GB" dirty="0"/>
              <a:t>Requires legal tests to be met, similar but not the same as additional HMO licensing.</a:t>
            </a:r>
          </a:p>
          <a:p>
            <a:pPr marL="342900" indent="-342900">
              <a:buFont typeface="Arial" panose="020B0604020202020204" pitchFamily="34" charset="0"/>
              <a:buChar char="•"/>
            </a:pPr>
            <a:r>
              <a:rPr lang="en-GB" dirty="0"/>
              <a:t>More challenging to gather evidence, lots of data required, ideally stock condition survey needed beforehand.</a:t>
            </a:r>
          </a:p>
          <a:p>
            <a:pPr marL="342900" indent="-342900">
              <a:buFont typeface="Arial" panose="020B0604020202020204" pitchFamily="34" charset="0"/>
              <a:buChar char="•"/>
            </a:pPr>
            <a:r>
              <a:rPr lang="en-GB" dirty="0"/>
              <a:t>Has potential to target parts of sector that are otherwise hard to reach or engage with, smaller non-HMO market.</a:t>
            </a:r>
          </a:p>
          <a:p>
            <a:pPr marL="342900" indent="-342900">
              <a:buFont typeface="Arial" panose="020B0604020202020204" pitchFamily="34" charset="0"/>
              <a:buChar char="•"/>
            </a:pPr>
            <a:r>
              <a:rPr lang="en-GB" dirty="0"/>
              <a:t>Can be used to raise income for private sector housing enforcement work and lead to increased enforcement activity</a:t>
            </a:r>
          </a:p>
          <a:p>
            <a:pPr marL="342900" indent="-342900">
              <a:buFont typeface="Arial" panose="020B0604020202020204" pitchFamily="34" charset="0"/>
              <a:buChar char="•"/>
            </a:pPr>
            <a:r>
              <a:rPr lang="en-GB" dirty="0"/>
              <a:t>Resource intensive &amp; costly to set up, but options to ‘outsource’.</a:t>
            </a:r>
          </a:p>
        </p:txBody>
      </p:sp>
    </p:spTree>
    <p:extLst>
      <p:ext uri="{BB962C8B-B14F-4D97-AF65-F5344CB8AC3E}">
        <p14:creationId xmlns:p14="http://schemas.microsoft.com/office/powerpoint/2010/main" val="3726038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6D73-9B47-DB09-938B-424C36E7570F}"/>
              </a:ext>
            </a:extLst>
          </p:cNvPr>
          <p:cNvSpPr>
            <a:spLocks noGrp="1"/>
          </p:cNvSpPr>
          <p:nvPr>
            <p:ph type="title"/>
          </p:nvPr>
        </p:nvSpPr>
        <p:spPr/>
        <p:txBody>
          <a:bodyPr/>
          <a:lstStyle/>
          <a:p>
            <a:r>
              <a:rPr lang="en-GB" dirty="0"/>
              <a:t>Selective licensing</a:t>
            </a:r>
          </a:p>
        </p:txBody>
      </p:sp>
      <p:sp>
        <p:nvSpPr>
          <p:cNvPr id="3" name="Content Placeholder 2">
            <a:extLst>
              <a:ext uri="{FF2B5EF4-FFF2-40B4-BE49-F238E27FC236}">
                <a16:creationId xmlns:a16="http://schemas.microsoft.com/office/drawing/2014/main" id="{72751B5B-8D5D-930B-0BFF-71047E042686}"/>
              </a:ext>
            </a:extLst>
          </p:cNvPr>
          <p:cNvSpPr>
            <a:spLocks noGrp="1"/>
          </p:cNvSpPr>
          <p:nvPr>
            <p:ph idx="1"/>
          </p:nvPr>
        </p:nvSpPr>
        <p:spPr>
          <a:xfrm>
            <a:off x="457200" y="1284270"/>
            <a:ext cx="8229600" cy="4616468"/>
          </a:xfrm>
        </p:spPr>
        <p:txBody>
          <a:bodyPr/>
          <a:lstStyle/>
          <a:p>
            <a:pPr marL="342900" indent="-342900">
              <a:buFont typeface="Arial" panose="020B0604020202020204" pitchFamily="34" charset="0"/>
              <a:buChar char="•"/>
            </a:pPr>
            <a:r>
              <a:rPr lang="en-GB" dirty="0"/>
              <a:t>Circa 20,000 Private rented properties not covered by HMO licensing schemes.</a:t>
            </a:r>
          </a:p>
          <a:p>
            <a:pPr marL="342900" indent="-342900">
              <a:buFont typeface="Arial" panose="020B0604020202020204" pitchFamily="34" charset="0"/>
              <a:buChar char="•"/>
            </a:pPr>
            <a:r>
              <a:rPr lang="en-GB" dirty="0"/>
              <a:t>No landlord registration required so sector can slip under the radar.</a:t>
            </a:r>
          </a:p>
          <a:p>
            <a:pPr marL="342900" indent="-342900">
              <a:buFont typeface="Arial" panose="020B0604020202020204" pitchFamily="34" charset="0"/>
              <a:buChar char="•"/>
            </a:pPr>
            <a:r>
              <a:rPr lang="en-GB" dirty="0"/>
              <a:t>Selective licensing can target some or all of these, depending on ambition of LA.</a:t>
            </a:r>
          </a:p>
          <a:p>
            <a:pPr marL="342900" indent="-342900">
              <a:buFont typeface="Arial" panose="020B0604020202020204" pitchFamily="34" charset="0"/>
              <a:buChar char="•"/>
            </a:pPr>
            <a:r>
              <a:rPr lang="en-GB" dirty="0"/>
              <a:t>Larger schemes capturing more than 20% of sector require SoS approval but small schemes do not.</a:t>
            </a:r>
          </a:p>
          <a:p>
            <a:pPr marL="342900" indent="-342900">
              <a:buFont typeface="Arial" panose="020B0604020202020204" pitchFamily="34" charset="0"/>
              <a:buChar char="•"/>
            </a:pPr>
            <a:r>
              <a:rPr lang="en-GB" dirty="0"/>
              <a:t>Many LAs start small e.g. targeting a small number of certain wards</a:t>
            </a:r>
          </a:p>
          <a:p>
            <a:pPr marL="342900" indent="-342900">
              <a:buFont typeface="Arial" panose="020B0604020202020204" pitchFamily="34" charset="0"/>
              <a:buChar char="•"/>
            </a:pPr>
            <a:r>
              <a:rPr lang="en-GB" dirty="0"/>
              <a:t>In Southampton the wards most likely to meet criteria would be the central areas.</a:t>
            </a:r>
          </a:p>
          <a:p>
            <a:pPr marL="342900" indent="-342900">
              <a:buFont typeface="Arial" panose="020B0604020202020204" pitchFamily="34" charset="0"/>
              <a:buChar char="•"/>
            </a:pPr>
            <a:r>
              <a:rPr lang="en-GB" dirty="0"/>
              <a:t>This could mean certain wards require all PSH &amp; HMOs to be licensed.</a:t>
            </a:r>
          </a:p>
          <a:p>
            <a:pPr marL="342900" indent="-342900">
              <a:buFont typeface="Arial" panose="020B0604020202020204" pitchFamily="34" charset="0"/>
              <a:buChar char="•"/>
            </a:pPr>
            <a:r>
              <a:rPr lang="en-GB" dirty="0"/>
              <a:t>Selective licensing could be a useful tool to tackle the sector in our city</a:t>
            </a:r>
          </a:p>
        </p:txBody>
      </p:sp>
    </p:spTree>
    <p:extLst>
      <p:ext uri="{BB962C8B-B14F-4D97-AF65-F5344CB8AC3E}">
        <p14:creationId xmlns:p14="http://schemas.microsoft.com/office/powerpoint/2010/main" val="1415677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2EFB6-0ED7-1DC1-4527-FCF53525AB35}"/>
              </a:ext>
            </a:extLst>
          </p:cNvPr>
          <p:cNvSpPr>
            <a:spLocks noGrp="1"/>
          </p:cNvSpPr>
          <p:nvPr>
            <p:ph type="title"/>
          </p:nvPr>
        </p:nvSpPr>
        <p:spPr/>
        <p:txBody>
          <a:bodyPr/>
          <a:lstStyle/>
          <a:p>
            <a:r>
              <a:rPr lang="en-GB" dirty="0"/>
              <a:t>Future plans &amp; challenges</a:t>
            </a:r>
          </a:p>
        </p:txBody>
      </p:sp>
      <p:sp>
        <p:nvSpPr>
          <p:cNvPr id="3" name="Content Placeholder 2">
            <a:extLst>
              <a:ext uri="{FF2B5EF4-FFF2-40B4-BE49-F238E27FC236}">
                <a16:creationId xmlns:a16="http://schemas.microsoft.com/office/drawing/2014/main" id="{F6B45391-F104-5AFE-15B5-26D9620A588C}"/>
              </a:ext>
            </a:extLst>
          </p:cNvPr>
          <p:cNvSpPr>
            <a:spLocks noGrp="1"/>
          </p:cNvSpPr>
          <p:nvPr>
            <p:ph idx="1"/>
          </p:nvPr>
        </p:nvSpPr>
        <p:spPr/>
        <p:txBody>
          <a:bodyPr/>
          <a:lstStyle/>
          <a:p>
            <a:pPr marL="342900" indent="-342900">
              <a:buFont typeface="Arial" panose="020B0604020202020204" pitchFamily="34" charset="0"/>
              <a:buChar char="•"/>
            </a:pPr>
            <a:r>
              <a:rPr lang="en-GB" dirty="0"/>
              <a:t>Additional HMO licensing has been very successful in Southampton &amp; further designations should hopefully continue to ensure that the HMO sector is well managed and provides safe accommodation.</a:t>
            </a:r>
          </a:p>
          <a:p>
            <a:pPr marL="342900" indent="-342900">
              <a:buFont typeface="Arial" panose="020B0604020202020204" pitchFamily="34" charset="0"/>
              <a:buChar char="•"/>
            </a:pPr>
            <a:r>
              <a:rPr lang="en-GB" dirty="0"/>
              <a:t>The schemes pay for themselves (cost recovery) and we already have a well established team in place &amp; through additional scheme income, ability to increase resources.</a:t>
            </a:r>
          </a:p>
          <a:p>
            <a:pPr marL="342900" indent="-342900">
              <a:buFont typeface="Arial" panose="020B0604020202020204" pitchFamily="34" charset="0"/>
              <a:buChar char="•"/>
            </a:pPr>
            <a:r>
              <a:rPr lang="en-GB" dirty="0"/>
              <a:t>Selective licensing has the potential to help regulate other parts of the private rented sector</a:t>
            </a:r>
          </a:p>
          <a:p>
            <a:pPr marL="342900" indent="-342900">
              <a:buFont typeface="Arial" panose="020B0604020202020204" pitchFamily="34" charset="0"/>
              <a:buChar char="•"/>
            </a:pPr>
            <a:r>
              <a:rPr lang="en-GB" dirty="0"/>
              <a:t>A small scheme should be justifiable and would allow us to gauge its effectiveness as a tool in our City.</a:t>
            </a:r>
          </a:p>
          <a:p>
            <a:pPr marL="342900" indent="-342900">
              <a:buFont typeface="Arial" panose="020B0604020202020204" pitchFamily="34" charset="0"/>
              <a:buChar char="•"/>
            </a:pPr>
            <a:r>
              <a:rPr lang="en-GB" dirty="0"/>
              <a:t>However consideration is needed on whether this is out-sourced or completed in-house. There are of course significant financial implications in the introduction of selective licensing.</a:t>
            </a:r>
          </a:p>
        </p:txBody>
      </p:sp>
    </p:spTree>
    <p:extLst>
      <p:ext uri="{BB962C8B-B14F-4D97-AF65-F5344CB8AC3E}">
        <p14:creationId xmlns:p14="http://schemas.microsoft.com/office/powerpoint/2010/main" val="144806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C924188A-765C-4B0B-A10F-7F3F59EAC783}"/>
              </a:ext>
            </a:extLst>
          </p:cNvPr>
          <p:cNvSpPr>
            <a:spLocks noGrp="1"/>
          </p:cNvSpPr>
          <p:nvPr>
            <p:ph idx="1"/>
          </p:nvPr>
        </p:nvSpPr>
        <p:spPr>
          <a:xfrm>
            <a:off x="457200" y="1181527"/>
            <a:ext cx="8229600" cy="5038297"/>
          </a:xfrm>
        </p:spPr>
        <p:txBody>
          <a:bodyPr/>
          <a:lstStyle/>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Private rented sector account</a:t>
            </a:r>
            <a:r>
              <a:rPr lang="en-GB" kern="100" dirty="0">
                <a:latin typeface="Calibri" panose="020F0502020204030204" pitchFamily="34" charset="0"/>
                <a:ea typeface="Calibri" panose="020F0502020204030204" pitchFamily="34" charset="0"/>
                <a:cs typeface="Times New Roman" panose="02020603050405020304" pitchFamily="18" charset="0"/>
              </a:rPr>
              <a:t>s</a:t>
            </a:r>
            <a:r>
              <a:rPr lang="en-GB" kern="100" dirty="0">
                <a:effectLst/>
                <a:latin typeface="Calibri" panose="020F0502020204030204" pitchFamily="34" charset="0"/>
                <a:ea typeface="Calibri" panose="020F0502020204030204" pitchFamily="34" charset="0"/>
                <a:cs typeface="Times New Roman" panose="02020603050405020304" pitchFamily="18" charset="0"/>
              </a:rPr>
              <a:t> for approx. 28,000 properties</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S</a:t>
            </a:r>
            <a:r>
              <a:rPr lang="en-GB" kern="100" dirty="0">
                <a:effectLst/>
                <a:latin typeface="Calibri" panose="020F0502020204030204" pitchFamily="34" charset="0"/>
                <a:ea typeface="Calibri" panose="020F0502020204030204" pitchFamily="34" charset="0"/>
                <a:cs typeface="Times New Roman" panose="02020603050405020304" pitchFamily="18" charset="0"/>
              </a:rPr>
              <a:t>pread throughout all wards across the city.</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Mixed tenure and property types. From bedsits to large HMOs.</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Huge variation in age and quality of stock, from pre-war terrace to modern purpose-built blocks &amp; houses</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Variable standards in terms of repair and upkeep</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Provides an integral part of the housing market ensuring there is accommodation for the needs of the population. </a:t>
            </a:r>
          </a:p>
          <a:p>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50000"/>
              </a:lnSpc>
            </a:pPr>
            <a:endParaRPr lang="en-GB" altLang="en-US" sz="2800" dirty="0"/>
          </a:p>
          <a:p>
            <a:pPr eaLnBrk="1" hangingPunct="1">
              <a:lnSpc>
                <a:spcPct val="150000"/>
              </a:lnSpc>
            </a:pPr>
            <a:endParaRPr lang="en-GB" altLang="en-US" sz="2800" dirty="0"/>
          </a:p>
          <a:p>
            <a:pPr eaLnBrk="1" hangingPunct="1"/>
            <a:endParaRPr lang="en-US" altLang="en-US" dirty="0"/>
          </a:p>
        </p:txBody>
      </p:sp>
      <p:pic>
        <p:nvPicPr>
          <p:cNvPr id="6147" name="Picture 3">
            <a:extLst>
              <a:ext uri="{FF2B5EF4-FFF2-40B4-BE49-F238E27FC236}">
                <a16:creationId xmlns:a16="http://schemas.microsoft.com/office/drawing/2014/main" id="{CC8FCC7D-1578-48B1-BC27-C1BF9A85C6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19825"/>
            <a:ext cx="9144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092958E-B9E0-44E3-B697-C0EA6155780A}"/>
              </a:ext>
            </a:extLst>
          </p:cNvPr>
          <p:cNvSpPr txBox="1"/>
          <p:nvPr/>
        </p:nvSpPr>
        <p:spPr>
          <a:xfrm>
            <a:off x="1404938" y="189930"/>
            <a:ext cx="6497637" cy="646331"/>
          </a:xfrm>
          <a:prstGeom prst="rect">
            <a:avLst/>
          </a:prstGeom>
          <a:noFill/>
        </p:spPr>
        <p:txBody>
          <a:bodyPr>
            <a:spAutoFit/>
          </a:bodyPr>
          <a:lstStyle/>
          <a:p>
            <a:pPr algn="ctr">
              <a:defRPr/>
            </a:pPr>
            <a:r>
              <a:rPr lang="en-GB" sz="3600" b="1" dirty="0" err="1">
                <a:solidFill>
                  <a:schemeClr val="tx2"/>
                </a:solidFill>
                <a:latin typeface="+mj-lt"/>
                <a:ea typeface="+mj-ea"/>
                <a:cs typeface="+mj-cs"/>
              </a:rPr>
              <a:t>Southamptons</a:t>
            </a:r>
            <a:r>
              <a:rPr lang="en-GB" sz="3600" b="1" dirty="0">
                <a:solidFill>
                  <a:schemeClr val="tx2"/>
                </a:solidFill>
                <a:latin typeface="+mj-lt"/>
                <a:ea typeface="+mj-ea"/>
                <a:cs typeface="+mj-cs"/>
              </a:rPr>
              <a:t> private sector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B567-8320-C623-EB60-8ED978F2A1A7}"/>
              </a:ext>
            </a:extLst>
          </p:cNvPr>
          <p:cNvSpPr>
            <a:spLocks noGrp="1"/>
          </p:cNvSpPr>
          <p:nvPr>
            <p:ph type="title"/>
          </p:nvPr>
        </p:nvSpPr>
        <p:spPr/>
        <p:txBody>
          <a:bodyPr/>
          <a:lstStyle/>
          <a:p>
            <a:r>
              <a:rPr lang="en-GB" dirty="0"/>
              <a:t>Future plans &amp; challenges</a:t>
            </a:r>
          </a:p>
        </p:txBody>
      </p:sp>
      <p:sp>
        <p:nvSpPr>
          <p:cNvPr id="3" name="Content Placeholder 2">
            <a:extLst>
              <a:ext uri="{FF2B5EF4-FFF2-40B4-BE49-F238E27FC236}">
                <a16:creationId xmlns:a16="http://schemas.microsoft.com/office/drawing/2014/main" id="{1F388026-F60E-FFFA-32E3-D952BA18C1AF}"/>
              </a:ext>
            </a:extLst>
          </p:cNvPr>
          <p:cNvSpPr>
            <a:spLocks noGrp="1"/>
          </p:cNvSpPr>
          <p:nvPr>
            <p:ph idx="1"/>
          </p:nvPr>
        </p:nvSpPr>
        <p:spPr/>
        <p:txBody>
          <a:bodyPr/>
          <a:lstStyle/>
          <a:p>
            <a:pPr marL="342900" indent="-342900">
              <a:buFont typeface="Arial" panose="020B0604020202020204" pitchFamily="34" charset="0"/>
              <a:buChar char="•"/>
            </a:pPr>
            <a:r>
              <a:rPr lang="en-GB" dirty="0"/>
              <a:t>Current and future work programme around high-rise fire safety (cladding) is putting pressure on already stretched resources. </a:t>
            </a:r>
          </a:p>
          <a:p>
            <a:pPr marL="342900" indent="-342900">
              <a:buFont typeface="Arial" panose="020B0604020202020204" pitchFamily="34" charset="0"/>
              <a:buChar char="•"/>
            </a:pPr>
            <a:r>
              <a:rPr lang="en-GB" dirty="0"/>
              <a:t>Work needs to continue through 2024/25 to address issues on several blocks within the city.</a:t>
            </a:r>
          </a:p>
          <a:p>
            <a:pPr marL="342900" indent="-342900">
              <a:buFont typeface="Arial" panose="020B0604020202020204" pitchFamily="34" charset="0"/>
              <a:buChar char="•"/>
            </a:pPr>
            <a:r>
              <a:rPr lang="en-GB" dirty="0"/>
              <a:t>New guidance on damp and mould and changes to HHSRS – Changes already introduced for social housing, private sector likely to follow. Landlords have already been issued new guidance. Complaints have effectively doubled over past two years and this is stretching resources.</a:t>
            </a:r>
          </a:p>
          <a:p>
            <a:pPr marL="342900" indent="-342900">
              <a:buFont typeface="Arial" panose="020B0604020202020204" pitchFamily="34" charset="0"/>
              <a:buChar char="•"/>
            </a:pPr>
            <a:r>
              <a:rPr lang="en-GB" dirty="0"/>
              <a:t>Renters Reform Bill will see biggest shake up in years to private renting. Increased focus on rent repayment orders likely to see increased demand on PSH team resources.</a:t>
            </a:r>
          </a:p>
          <a:p>
            <a:pPr marL="342900" indent="-342900">
              <a:buFont typeface="Arial" panose="020B0604020202020204" pitchFamily="34" charset="0"/>
              <a:buChar char="•"/>
            </a:pPr>
            <a:r>
              <a:rPr lang="en-GB" dirty="0"/>
              <a:t>Decent homes standard extended to PRS – would likely impact PSH team</a:t>
            </a:r>
          </a:p>
        </p:txBody>
      </p:sp>
    </p:spTree>
    <p:extLst>
      <p:ext uri="{BB962C8B-B14F-4D97-AF65-F5344CB8AC3E}">
        <p14:creationId xmlns:p14="http://schemas.microsoft.com/office/powerpoint/2010/main" val="1701296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9BED-124E-93EC-6662-3C71E8C47389}"/>
              </a:ext>
            </a:extLst>
          </p:cNvPr>
          <p:cNvSpPr>
            <a:spLocks noGrp="1"/>
          </p:cNvSpPr>
          <p:nvPr>
            <p:ph type="title"/>
          </p:nvPr>
        </p:nvSpPr>
        <p:spPr/>
        <p:txBody>
          <a:bodyPr/>
          <a:lstStyle/>
          <a:p>
            <a:r>
              <a:rPr lang="en-GB" dirty="0"/>
              <a:t>Renters reform Bill – Decent Homes standard</a:t>
            </a:r>
          </a:p>
        </p:txBody>
      </p:sp>
      <p:sp>
        <p:nvSpPr>
          <p:cNvPr id="3" name="Content Placeholder 2">
            <a:extLst>
              <a:ext uri="{FF2B5EF4-FFF2-40B4-BE49-F238E27FC236}">
                <a16:creationId xmlns:a16="http://schemas.microsoft.com/office/drawing/2014/main" id="{2720AF0C-B2B4-9D89-0D38-430EB7478DF7}"/>
              </a:ext>
            </a:extLst>
          </p:cNvPr>
          <p:cNvSpPr>
            <a:spLocks noGrp="1"/>
          </p:cNvSpPr>
          <p:nvPr>
            <p:ph idx="1"/>
          </p:nvPr>
        </p:nvSpPr>
        <p:spPr/>
        <p:txBody>
          <a:bodyPr/>
          <a:lstStyle/>
          <a:p>
            <a:pPr marL="342900" indent="-342900">
              <a:buFont typeface="Arial" panose="020B0604020202020204" pitchFamily="34" charset="0"/>
              <a:buChar char="•"/>
            </a:pPr>
            <a:r>
              <a:rPr lang="en-GB" dirty="0"/>
              <a:t>Likely to see implementation in late 2024</a:t>
            </a:r>
          </a:p>
          <a:p>
            <a:pPr marL="342900" indent="-342900">
              <a:buFont typeface="Arial" panose="020B0604020202020204" pitchFamily="34" charset="0"/>
              <a:buChar char="•"/>
            </a:pPr>
            <a:r>
              <a:rPr lang="en-GB" dirty="0"/>
              <a:t>Biggest changes to rental sector in years</a:t>
            </a:r>
          </a:p>
          <a:p>
            <a:pPr marL="342900" indent="-342900">
              <a:buFont typeface="Arial" panose="020B0604020202020204" pitchFamily="34" charset="0"/>
              <a:buChar char="•"/>
            </a:pPr>
            <a:r>
              <a:rPr lang="en-GB" dirty="0"/>
              <a:t>New powers to require landlords to make properties decent</a:t>
            </a:r>
          </a:p>
          <a:p>
            <a:pPr marL="342900" indent="-342900">
              <a:buFont typeface="Arial" panose="020B0604020202020204" pitchFamily="34" charset="0"/>
              <a:buChar char="•"/>
            </a:pPr>
            <a:r>
              <a:rPr lang="en-GB" dirty="0"/>
              <a:t>Expectation that LAs will prioritise PRS enforcement</a:t>
            </a:r>
          </a:p>
          <a:p>
            <a:pPr marL="342900" indent="-342900">
              <a:buFont typeface="Arial" panose="020B0604020202020204" pitchFamily="34" charset="0"/>
              <a:buChar char="•"/>
            </a:pPr>
            <a:r>
              <a:rPr lang="en-GB" dirty="0"/>
              <a:t>Legislation likely to be brought in as part of Renters (Reform) Bill</a:t>
            </a:r>
          </a:p>
          <a:p>
            <a:pPr marL="342900" indent="-342900">
              <a:buFont typeface="Arial" panose="020B0604020202020204" pitchFamily="34" charset="0"/>
              <a:buChar char="•"/>
            </a:pPr>
            <a:r>
              <a:rPr lang="en-GB" dirty="0"/>
              <a:t>Will see Decent Homes Standard applying to all PRS &amp; will have a major impact on sector.</a:t>
            </a:r>
          </a:p>
          <a:p>
            <a:pPr marL="342900" indent="-342900">
              <a:buFont typeface="Arial" panose="020B0604020202020204" pitchFamily="34" charset="0"/>
              <a:buChar char="•"/>
            </a:pPr>
            <a:r>
              <a:rPr lang="en-GB" dirty="0"/>
              <a:t>Probability that many houses will not meet standards and demand for inspection and assessment will be high.</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758766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7CEF-FBDE-1626-04C9-2697B7B1D5C4}"/>
              </a:ext>
            </a:extLst>
          </p:cNvPr>
          <p:cNvSpPr>
            <a:spLocks noGrp="1"/>
          </p:cNvSpPr>
          <p:nvPr>
            <p:ph type="title"/>
          </p:nvPr>
        </p:nvSpPr>
        <p:spPr/>
        <p:txBody>
          <a:bodyPr/>
          <a:lstStyle/>
          <a:p>
            <a:r>
              <a:rPr lang="en-GB" dirty="0"/>
              <a:t>Renters Reform Bill - Decent Homes standards </a:t>
            </a:r>
          </a:p>
        </p:txBody>
      </p:sp>
      <p:sp>
        <p:nvSpPr>
          <p:cNvPr id="3" name="Content Placeholder 2">
            <a:extLst>
              <a:ext uri="{FF2B5EF4-FFF2-40B4-BE49-F238E27FC236}">
                <a16:creationId xmlns:a16="http://schemas.microsoft.com/office/drawing/2014/main" id="{DF268971-B392-10A5-3771-3289246684B3}"/>
              </a:ext>
            </a:extLst>
          </p:cNvPr>
          <p:cNvSpPr>
            <a:spLocks noGrp="1"/>
          </p:cNvSpPr>
          <p:nvPr>
            <p:ph idx="1"/>
          </p:nvPr>
        </p:nvSpPr>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Impact on LAs (SCC)</a:t>
            </a:r>
          </a:p>
          <a:p>
            <a:pPr marL="342900" indent="-342900">
              <a:buFont typeface="Arial" panose="020B0604020202020204" pitchFamily="34" charset="0"/>
              <a:buChar char="•"/>
            </a:pPr>
            <a:r>
              <a:rPr lang="en-GB" dirty="0"/>
              <a:t>Government will be publishing new operating &amp; enforcement guidance for LAs</a:t>
            </a:r>
          </a:p>
          <a:p>
            <a:pPr marL="342900" indent="-342900">
              <a:buFont typeface="Arial" panose="020B0604020202020204" pitchFamily="34" charset="0"/>
              <a:buChar char="•"/>
            </a:pPr>
            <a:r>
              <a:rPr lang="en-GB" dirty="0"/>
              <a:t>Proposing changes to the HHSRS to produce a simpler means of banding the results of assessments</a:t>
            </a:r>
          </a:p>
          <a:p>
            <a:pPr marL="342900" indent="-342900">
              <a:buFont typeface="Arial" panose="020B0604020202020204" pitchFamily="34" charset="0"/>
              <a:buChar char="•"/>
            </a:pPr>
            <a:r>
              <a:rPr lang="en-GB" dirty="0"/>
              <a:t>Potential for significant impact on PSH team and SCC resources.</a:t>
            </a:r>
          </a:p>
          <a:p>
            <a:pPr marL="342900" indent="-342900">
              <a:buFont typeface="Arial" panose="020B0604020202020204" pitchFamily="34" charset="0"/>
              <a:buChar char="•"/>
            </a:pPr>
            <a:r>
              <a:rPr lang="en-GB" dirty="0"/>
              <a:t>Hopefully the extent of the impact  will be identified prior to new law</a:t>
            </a:r>
          </a:p>
          <a:p>
            <a:pPr marL="342900" indent="-342900">
              <a:buFont typeface="Arial" panose="020B0604020202020204" pitchFamily="34" charset="0"/>
              <a:buChar char="•"/>
            </a:pPr>
            <a:r>
              <a:rPr lang="en-GB" dirty="0"/>
              <a:t>Ideally additional funding will be made available to LAs to resource </a:t>
            </a:r>
            <a:r>
              <a:rPr lang="en-GB"/>
              <a:t>this work.</a:t>
            </a:r>
            <a:endParaRPr lang="en-GB" dirty="0"/>
          </a:p>
        </p:txBody>
      </p:sp>
    </p:spTree>
    <p:extLst>
      <p:ext uri="{BB962C8B-B14F-4D97-AF65-F5344CB8AC3E}">
        <p14:creationId xmlns:p14="http://schemas.microsoft.com/office/powerpoint/2010/main" val="310597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CDE2-B907-FE09-B798-681FC38B9335}"/>
              </a:ext>
            </a:extLst>
          </p:cNvPr>
          <p:cNvSpPr>
            <a:spLocks noGrp="1"/>
          </p:cNvSpPr>
          <p:nvPr>
            <p:ph type="title"/>
          </p:nvPr>
        </p:nvSpPr>
        <p:spPr/>
        <p:txBody>
          <a:bodyPr/>
          <a:lstStyle/>
          <a:p>
            <a:r>
              <a:rPr lang="en-GB" dirty="0"/>
              <a:t>Going forward</a:t>
            </a:r>
          </a:p>
        </p:txBody>
      </p:sp>
      <p:sp>
        <p:nvSpPr>
          <p:cNvPr id="3" name="Content Placeholder 2">
            <a:extLst>
              <a:ext uri="{FF2B5EF4-FFF2-40B4-BE49-F238E27FC236}">
                <a16:creationId xmlns:a16="http://schemas.microsoft.com/office/drawing/2014/main" id="{A9D531C8-A567-86A5-D059-E8C8786C5A00}"/>
              </a:ext>
            </a:extLst>
          </p:cNvPr>
          <p:cNvSpPr>
            <a:spLocks noGrp="1"/>
          </p:cNvSpPr>
          <p:nvPr>
            <p:ph idx="1"/>
          </p:nvPr>
        </p:nvSpPr>
        <p:spPr/>
        <p:txBody>
          <a:bodyPr/>
          <a:lstStyle/>
          <a:p>
            <a:pPr marL="342900" indent="-342900">
              <a:buFont typeface="Arial" panose="020B0604020202020204" pitchFamily="34" charset="0"/>
              <a:buChar char="•"/>
            </a:pPr>
            <a:r>
              <a:rPr lang="en-GB" dirty="0"/>
              <a:t>The PRS will continue to be integral and a large part of the housing market and need in Southampton</a:t>
            </a:r>
          </a:p>
          <a:p>
            <a:pPr marL="342900" indent="-342900">
              <a:buFont typeface="Arial" panose="020B0604020202020204" pitchFamily="34" charset="0"/>
              <a:buChar char="•"/>
            </a:pPr>
            <a:r>
              <a:rPr lang="en-GB" dirty="0"/>
              <a:t>Demand likely to rise</a:t>
            </a:r>
          </a:p>
          <a:p>
            <a:pPr marL="342900" indent="-342900">
              <a:buFont typeface="Arial" panose="020B0604020202020204" pitchFamily="34" charset="0"/>
              <a:buChar char="•"/>
            </a:pPr>
            <a:r>
              <a:rPr lang="en-GB" dirty="0"/>
              <a:t>Standards at risk of falling if enforcement of sector is not prioritised appropriately</a:t>
            </a:r>
          </a:p>
          <a:p>
            <a:pPr marL="342900" indent="-342900">
              <a:buFont typeface="Arial" panose="020B0604020202020204" pitchFamily="34" charset="0"/>
              <a:buChar char="•"/>
            </a:pPr>
            <a:r>
              <a:rPr lang="en-GB" dirty="0"/>
              <a:t>Service therefore needs to be effectively resourced and all available enforcement tools need to be considered.</a:t>
            </a:r>
          </a:p>
          <a:p>
            <a:pPr marL="342900" indent="-342900">
              <a:buFont typeface="Arial" panose="020B0604020202020204" pitchFamily="34" charset="0"/>
              <a:buChar char="•"/>
            </a:pPr>
            <a:r>
              <a:rPr lang="en-GB" dirty="0"/>
              <a:t>Future additional HMO licensing and selective licensing within the city are the most appropriate tools currently available and need to be considered</a:t>
            </a:r>
          </a:p>
        </p:txBody>
      </p:sp>
    </p:spTree>
    <p:extLst>
      <p:ext uri="{BB962C8B-B14F-4D97-AF65-F5344CB8AC3E}">
        <p14:creationId xmlns:p14="http://schemas.microsoft.com/office/powerpoint/2010/main" val="4188732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006EF4EB-C877-4DDC-9703-46508F392B82}"/>
              </a:ext>
            </a:extLst>
          </p:cNvPr>
          <p:cNvSpPr>
            <a:spLocks noGrp="1"/>
          </p:cNvSpPr>
          <p:nvPr>
            <p:ph type="title"/>
          </p:nvPr>
        </p:nvSpPr>
        <p:spPr>
          <a:xfrm>
            <a:off x="457200" y="274638"/>
            <a:ext cx="8229600" cy="1143000"/>
          </a:xfrm>
        </p:spPr>
        <p:txBody>
          <a:bodyPr wrap="square" anchor="ctr">
            <a:normAutofit/>
          </a:bodyPr>
          <a:lstStyle/>
          <a:p>
            <a:pPr eaLnBrk="1" hangingPunct="1"/>
            <a:r>
              <a:rPr lang="en-GB" altLang="en-US" dirty="0"/>
              <a:t>Any questions?</a:t>
            </a:r>
          </a:p>
        </p:txBody>
      </p:sp>
      <p:sp>
        <p:nvSpPr>
          <p:cNvPr id="17416" name="Content Placeholder 3">
            <a:extLst>
              <a:ext uri="{FF2B5EF4-FFF2-40B4-BE49-F238E27FC236}">
                <a16:creationId xmlns:a16="http://schemas.microsoft.com/office/drawing/2014/main" id="{FC088FD1-C9C1-77E8-7033-7080492FCF25}"/>
              </a:ext>
            </a:extLst>
          </p:cNvPr>
          <p:cNvSpPr>
            <a:spLocks noGrp="1"/>
          </p:cNvSpPr>
          <p:nvPr>
            <p:ph sz="half" idx="1"/>
          </p:nvPr>
        </p:nvSpPr>
        <p:spPr>
          <a:xfrm>
            <a:off x="457200" y="1600200"/>
            <a:ext cx="4038600" cy="4525963"/>
          </a:xfrm>
        </p:spPr>
        <p:txBody>
          <a:bodyPr wrap="square" anchor="t">
            <a:normAutofit/>
          </a:bodyPr>
          <a:lstStyle/>
          <a:p>
            <a:r>
              <a:rPr lang="en-US" dirty="0"/>
              <a:t>Thank you. If you have any issues relating to HMOs please contact </a:t>
            </a:r>
            <a:r>
              <a:rPr lang="en-US" dirty="0">
                <a:hlinkClick r:id="rId2"/>
              </a:rPr>
              <a:t>HMO@Southampton.gov.uk</a:t>
            </a:r>
            <a:r>
              <a:rPr lang="en-US" dirty="0"/>
              <a:t> for other housing issues email </a:t>
            </a:r>
            <a:r>
              <a:rPr lang="en-US" dirty="0">
                <a:hlinkClick r:id="rId3"/>
              </a:rPr>
              <a:t>private.housing@southampton.gov.uk</a:t>
            </a:r>
            <a:r>
              <a:rPr lang="en-US" dirty="0"/>
              <a:t> </a:t>
            </a:r>
          </a:p>
        </p:txBody>
      </p:sp>
      <p:pic>
        <p:nvPicPr>
          <p:cNvPr id="17410" name="Picture 3">
            <a:extLst>
              <a:ext uri="{FF2B5EF4-FFF2-40B4-BE49-F238E27FC236}">
                <a16:creationId xmlns:a16="http://schemas.microsoft.com/office/drawing/2014/main" id="{78AC1E6D-A793-4440-B182-4DEC7A916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40614" y="1600200"/>
            <a:ext cx="36537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308E-5AFD-68CC-53D0-4D2841138954}"/>
              </a:ext>
            </a:extLst>
          </p:cNvPr>
          <p:cNvSpPr>
            <a:spLocks noGrp="1"/>
          </p:cNvSpPr>
          <p:nvPr>
            <p:ph type="title"/>
          </p:nvPr>
        </p:nvSpPr>
        <p:spPr/>
        <p:txBody>
          <a:bodyPr/>
          <a:lstStyle/>
          <a:p>
            <a:r>
              <a:rPr lang="en-GB" dirty="0"/>
              <a:t>Enforcing the City's private sector</a:t>
            </a:r>
          </a:p>
        </p:txBody>
      </p:sp>
      <p:sp>
        <p:nvSpPr>
          <p:cNvPr id="3" name="Content Placeholder 2">
            <a:extLst>
              <a:ext uri="{FF2B5EF4-FFF2-40B4-BE49-F238E27FC236}">
                <a16:creationId xmlns:a16="http://schemas.microsoft.com/office/drawing/2014/main" id="{28168D30-CFD9-B63B-32C3-9644592F19FE}"/>
              </a:ext>
            </a:extLst>
          </p:cNvPr>
          <p:cNvSpPr>
            <a:spLocks noGrp="1"/>
          </p:cNvSpPr>
          <p:nvPr>
            <p:ph idx="1"/>
          </p:nvPr>
        </p:nvSpPr>
        <p:spPr/>
        <p:txBody>
          <a:bodyPr/>
          <a:lstStyle/>
          <a:p>
            <a:pPr marL="342900" indent="-342900">
              <a:buFont typeface="Arial" panose="020B0604020202020204" pitchFamily="34" charset="0"/>
              <a:buChar char="•"/>
            </a:pPr>
            <a:r>
              <a:rPr lang="en-GB" dirty="0"/>
              <a:t>Reactive inspection of properties using Housing Act 2004 part 1 powers (HHSRS)</a:t>
            </a:r>
          </a:p>
          <a:p>
            <a:pPr marL="342900" indent="-342900">
              <a:buFont typeface="Arial" panose="020B0604020202020204" pitchFamily="34" charset="0"/>
              <a:buChar char="•"/>
            </a:pPr>
            <a:r>
              <a:rPr lang="en-GB" dirty="0"/>
              <a:t>These are only where tenants have made complaints or raised issues</a:t>
            </a:r>
          </a:p>
          <a:p>
            <a:pPr marL="342900" indent="-342900">
              <a:buFont typeface="Arial" panose="020B0604020202020204" pitchFamily="34" charset="0"/>
              <a:buChar char="•"/>
            </a:pPr>
            <a:r>
              <a:rPr lang="en-GB" dirty="0"/>
              <a:t>This includes HMOs (not covered by licensing) &amp; all other private rented accommodation (excluding social housing)</a:t>
            </a:r>
          </a:p>
          <a:p>
            <a:pPr marL="342900" indent="-342900">
              <a:buFont typeface="Arial" panose="020B0604020202020204" pitchFamily="34" charset="0"/>
              <a:buChar char="•"/>
            </a:pPr>
            <a:r>
              <a:rPr lang="en-GB" dirty="0"/>
              <a:t>Proactive programme of inspection and enforcement of high-rise fire safety risks (cladding) in partnership with Fire authority </a:t>
            </a:r>
          </a:p>
          <a:p>
            <a:pPr marL="342900" indent="-342900">
              <a:buFont typeface="Arial" panose="020B0604020202020204" pitchFamily="34" charset="0"/>
              <a:buChar char="•"/>
            </a:pPr>
            <a:r>
              <a:rPr lang="en-GB" dirty="0"/>
              <a:t>SCC has received some funding from DLUHC for this programme of work</a:t>
            </a:r>
          </a:p>
          <a:p>
            <a:pPr marL="342900" indent="-342900">
              <a:buFont typeface="Arial" panose="020B0604020202020204" pitchFamily="34" charset="0"/>
              <a:buChar char="•"/>
            </a:pPr>
            <a:r>
              <a:rPr lang="en-GB" dirty="0"/>
              <a:t>Mandatory HMO licensing</a:t>
            </a:r>
          </a:p>
          <a:p>
            <a:pPr marL="342900" indent="-342900">
              <a:buFont typeface="Arial" panose="020B0604020202020204" pitchFamily="34" charset="0"/>
              <a:buChar char="•"/>
            </a:pPr>
            <a:r>
              <a:rPr lang="en-GB" dirty="0"/>
              <a:t>Additional HMO licensing. No current scheme but part of future plans</a:t>
            </a:r>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62166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565E-88F9-8AA4-5204-EF810BC6E910}"/>
              </a:ext>
            </a:extLst>
          </p:cNvPr>
          <p:cNvSpPr>
            <a:spLocks noGrp="1"/>
          </p:cNvSpPr>
          <p:nvPr>
            <p:ph type="title"/>
          </p:nvPr>
        </p:nvSpPr>
        <p:spPr/>
        <p:txBody>
          <a:bodyPr/>
          <a:lstStyle/>
          <a:p>
            <a:r>
              <a:rPr lang="en-GB" dirty="0"/>
              <a:t>Enforcing the City’s private sector</a:t>
            </a:r>
          </a:p>
        </p:txBody>
      </p:sp>
      <p:sp>
        <p:nvSpPr>
          <p:cNvPr id="3" name="Content Placeholder 2">
            <a:extLst>
              <a:ext uri="{FF2B5EF4-FFF2-40B4-BE49-F238E27FC236}">
                <a16:creationId xmlns:a16="http://schemas.microsoft.com/office/drawing/2014/main" id="{E8C1AE98-F5A5-26C0-5E01-642A2C7352B0}"/>
              </a:ext>
            </a:extLst>
          </p:cNvPr>
          <p:cNvSpPr>
            <a:spLocks noGrp="1"/>
          </p:cNvSpPr>
          <p:nvPr>
            <p:ph idx="1"/>
          </p:nvPr>
        </p:nvSpPr>
        <p:spPr/>
        <p:txBody>
          <a:bodyPr/>
          <a:lstStyle/>
          <a:p>
            <a:pPr marL="342900" indent="-342900">
              <a:buFont typeface="Arial" panose="020B0604020202020204" pitchFamily="34" charset="0"/>
              <a:buChar char="•"/>
            </a:pPr>
            <a:r>
              <a:rPr lang="en-GB" dirty="0"/>
              <a:t>All work carried out across two teams – Private Sector Housing &amp; HMO licensing.</a:t>
            </a:r>
          </a:p>
          <a:p>
            <a:pPr marL="342900" indent="-342900">
              <a:buFont typeface="Arial" panose="020B0604020202020204" pitchFamily="34" charset="0"/>
              <a:buChar char="•"/>
            </a:pPr>
            <a:r>
              <a:rPr lang="en-GB" dirty="0"/>
              <a:t>PSH team consists of 3.5FTE &amp; currently 2FTE EHO apprentices largely providing support for the High-Rise fire safety programme. All staff are funded from the Capital fund.</a:t>
            </a:r>
          </a:p>
          <a:p>
            <a:pPr marL="342900" indent="-342900">
              <a:buFont typeface="Arial" panose="020B0604020202020204" pitchFamily="34" charset="0"/>
              <a:buChar char="•"/>
            </a:pPr>
            <a:r>
              <a:rPr lang="en-GB" dirty="0"/>
              <a:t>HMO licensing team of 6.5FTE funded by licence fees.</a:t>
            </a:r>
          </a:p>
          <a:p>
            <a:pPr marL="342900" indent="-342900">
              <a:buFont typeface="Arial" panose="020B0604020202020204" pitchFamily="34" charset="0"/>
              <a:buChar char="•"/>
            </a:pPr>
            <a:r>
              <a:rPr lang="en-GB" dirty="0"/>
              <a:t>10 FTE covering enforcement of sector of approximately 28,000 properties. </a:t>
            </a:r>
          </a:p>
          <a:p>
            <a:pPr marL="342900" indent="-342900">
              <a:buFont typeface="Arial" panose="020B0604020202020204" pitchFamily="34" charset="0"/>
              <a:buChar char="•"/>
            </a:pPr>
            <a:r>
              <a:rPr lang="en-GB" dirty="0"/>
              <a:t>Demand for services &amp; lack of resources means that all PSH service requests are triaged. </a:t>
            </a:r>
          </a:p>
        </p:txBody>
      </p:sp>
    </p:spTree>
    <p:extLst>
      <p:ext uri="{BB962C8B-B14F-4D97-AF65-F5344CB8AC3E}">
        <p14:creationId xmlns:p14="http://schemas.microsoft.com/office/powerpoint/2010/main" val="316144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9C4E-6832-096D-BF72-B98A3F9CC163}"/>
              </a:ext>
            </a:extLst>
          </p:cNvPr>
          <p:cNvSpPr>
            <a:spLocks noGrp="1"/>
          </p:cNvSpPr>
          <p:nvPr>
            <p:ph type="title"/>
          </p:nvPr>
        </p:nvSpPr>
        <p:spPr/>
        <p:txBody>
          <a:bodyPr/>
          <a:lstStyle/>
          <a:p>
            <a:r>
              <a:rPr lang="en-GB" dirty="0"/>
              <a:t>Enforcing the City’s private sector</a:t>
            </a:r>
          </a:p>
        </p:txBody>
      </p:sp>
      <p:sp>
        <p:nvSpPr>
          <p:cNvPr id="3" name="Content Placeholder 2">
            <a:extLst>
              <a:ext uri="{FF2B5EF4-FFF2-40B4-BE49-F238E27FC236}">
                <a16:creationId xmlns:a16="http://schemas.microsoft.com/office/drawing/2014/main" id="{403585C5-4A77-D82B-ABB0-D2C19ADB784C}"/>
              </a:ext>
            </a:extLst>
          </p:cNvPr>
          <p:cNvSpPr>
            <a:spLocks noGrp="1"/>
          </p:cNvSpPr>
          <p:nvPr>
            <p:ph idx="1"/>
          </p:nvPr>
        </p:nvSpPr>
        <p:spPr/>
        <p:txBody>
          <a:bodyPr/>
          <a:lstStyle/>
          <a:p>
            <a:pPr marL="342900" indent="-342900">
              <a:buFont typeface="Arial" panose="020B0604020202020204" pitchFamily="34" charset="0"/>
              <a:buChar char="•"/>
            </a:pPr>
            <a:r>
              <a:rPr lang="en-GB" dirty="0"/>
              <a:t>Service demand – consistent year on year</a:t>
            </a:r>
          </a:p>
          <a:p>
            <a:pPr marL="342900" indent="-342900">
              <a:buFont typeface="Arial" panose="020B0604020202020204" pitchFamily="34" charset="0"/>
              <a:buChar char="•"/>
            </a:pPr>
            <a:endParaRPr lang="en-GB" dirty="0"/>
          </a:p>
        </p:txBody>
      </p:sp>
      <p:graphicFrame>
        <p:nvGraphicFramePr>
          <p:cNvPr id="5" name="Object 4">
            <a:extLst>
              <a:ext uri="{FF2B5EF4-FFF2-40B4-BE49-F238E27FC236}">
                <a16:creationId xmlns:a16="http://schemas.microsoft.com/office/drawing/2014/main" id="{7E3DC8E6-02BA-15C9-47F2-CBC10B565F0D}"/>
              </a:ext>
            </a:extLst>
          </p:cNvPr>
          <p:cNvGraphicFramePr>
            <a:graphicFrameLocks noChangeAspect="1"/>
          </p:cNvGraphicFramePr>
          <p:nvPr>
            <p:extLst>
              <p:ext uri="{D42A27DB-BD31-4B8C-83A1-F6EECF244321}">
                <p14:modId xmlns:p14="http://schemas.microsoft.com/office/powerpoint/2010/main" val="301044393"/>
              </p:ext>
            </p:extLst>
          </p:nvPr>
        </p:nvGraphicFramePr>
        <p:xfrm>
          <a:off x="292100" y="2106202"/>
          <a:ext cx="8559800" cy="2979506"/>
        </p:xfrm>
        <a:graphic>
          <a:graphicData uri="http://schemas.openxmlformats.org/presentationml/2006/ole">
            <mc:AlternateContent xmlns:mc="http://schemas.openxmlformats.org/markup-compatibility/2006">
              <mc:Choice xmlns:v="urn:schemas-microsoft-com:vml" Requires="v">
                <p:oleObj name="Worksheet" r:id="rId2" imgW="8559696" imgH="1428958" progId="Excel.Sheet.12">
                  <p:embed/>
                </p:oleObj>
              </mc:Choice>
              <mc:Fallback>
                <p:oleObj name="Worksheet" r:id="rId2" imgW="8559696" imgH="1428958" progId="Excel.Sheet.12">
                  <p:embed/>
                  <p:pic>
                    <p:nvPicPr>
                      <p:cNvPr id="5" name="Object 4">
                        <a:extLst>
                          <a:ext uri="{FF2B5EF4-FFF2-40B4-BE49-F238E27FC236}">
                            <a16:creationId xmlns:a16="http://schemas.microsoft.com/office/drawing/2014/main" id="{7E3DC8E6-02BA-15C9-47F2-CBC10B565F0D}"/>
                          </a:ext>
                        </a:extLst>
                      </p:cNvPr>
                      <p:cNvPicPr/>
                      <p:nvPr/>
                    </p:nvPicPr>
                    <p:blipFill>
                      <a:blip r:embed="rId3"/>
                      <a:stretch>
                        <a:fillRect/>
                      </a:stretch>
                    </p:blipFill>
                    <p:spPr>
                      <a:xfrm>
                        <a:off x="292100" y="2106202"/>
                        <a:ext cx="8559800" cy="2979506"/>
                      </a:xfrm>
                      <a:prstGeom prst="rect">
                        <a:avLst/>
                      </a:prstGeom>
                    </p:spPr>
                  </p:pic>
                </p:oleObj>
              </mc:Fallback>
            </mc:AlternateContent>
          </a:graphicData>
        </a:graphic>
      </p:graphicFrame>
    </p:spTree>
    <p:extLst>
      <p:ext uri="{BB962C8B-B14F-4D97-AF65-F5344CB8AC3E}">
        <p14:creationId xmlns:p14="http://schemas.microsoft.com/office/powerpoint/2010/main" val="396105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9C12-A357-FCF8-2F56-FC37CDE9B2C9}"/>
              </a:ext>
            </a:extLst>
          </p:cNvPr>
          <p:cNvSpPr>
            <a:spLocks noGrp="1"/>
          </p:cNvSpPr>
          <p:nvPr>
            <p:ph type="title"/>
          </p:nvPr>
        </p:nvSpPr>
        <p:spPr/>
        <p:txBody>
          <a:bodyPr/>
          <a:lstStyle/>
          <a:p>
            <a:r>
              <a:rPr lang="en-GB" dirty="0"/>
              <a:t>Enforcing the City’s private sector</a:t>
            </a:r>
          </a:p>
        </p:txBody>
      </p:sp>
      <p:sp>
        <p:nvSpPr>
          <p:cNvPr id="3" name="Content Placeholder 2">
            <a:extLst>
              <a:ext uri="{FF2B5EF4-FFF2-40B4-BE49-F238E27FC236}">
                <a16:creationId xmlns:a16="http://schemas.microsoft.com/office/drawing/2014/main" id="{95CBFC5E-A2C3-EB40-6022-33B01B4E5A5E}"/>
              </a:ext>
            </a:extLst>
          </p:cNvPr>
          <p:cNvSpPr>
            <a:spLocks noGrp="1"/>
          </p:cNvSpPr>
          <p:nvPr>
            <p:ph idx="1"/>
          </p:nvPr>
        </p:nvSpPr>
        <p:spPr/>
        <p:txBody>
          <a:bodyPr/>
          <a:lstStyle/>
          <a:p>
            <a:pPr marL="342900" indent="-342900">
              <a:buFont typeface="Arial" panose="020B0604020202020204" pitchFamily="34" charset="0"/>
              <a:buChar char="•"/>
            </a:pPr>
            <a:r>
              <a:rPr lang="en-GB" dirty="0"/>
              <a:t>Inspections of properties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Pandemic had significant impact from 2020 to 2022.</a:t>
            </a:r>
          </a:p>
          <a:p>
            <a:pPr marL="342900" indent="-342900">
              <a:buFont typeface="Arial" panose="020B0604020202020204" pitchFamily="34" charset="0"/>
              <a:buChar char="•"/>
            </a:pPr>
            <a:r>
              <a:rPr lang="en-GB" dirty="0"/>
              <a:t>All service requests are triaged, and inspection is only carried out where likelihood of significant hazard (Cat 1, HHSRS) is identified.</a:t>
            </a:r>
          </a:p>
          <a:p>
            <a:pPr marL="342900" indent="-342900">
              <a:buFont typeface="Arial" panose="020B0604020202020204" pitchFamily="34" charset="0"/>
              <a:buChar char="•"/>
            </a:pPr>
            <a:r>
              <a:rPr lang="en-GB" dirty="0"/>
              <a:t>Numbers indicate less than 20% of complaints lead to inspection.</a:t>
            </a:r>
          </a:p>
          <a:p>
            <a:pPr marL="342900" indent="-342900">
              <a:buFont typeface="Arial" panose="020B0604020202020204" pitchFamily="34" charset="0"/>
              <a:buChar char="•"/>
            </a:pPr>
            <a:r>
              <a:rPr lang="en-GB" dirty="0"/>
              <a:t>Housing cases are often lengthy &amp; prolonged due to legislative rules.</a:t>
            </a:r>
          </a:p>
          <a:p>
            <a:pPr marL="342900" indent="-342900">
              <a:buFont typeface="Arial" panose="020B0604020202020204" pitchFamily="34" charset="0"/>
              <a:buChar char="•"/>
            </a:pPr>
            <a:r>
              <a:rPr lang="en-GB" dirty="0"/>
              <a:t>Officers will have to visit property multiple times to serve notices and check compliance</a:t>
            </a:r>
          </a:p>
          <a:p>
            <a:pPr marL="342900" indent="-342900">
              <a:buFont typeface="Arial" panose="020B0604020202020204" pitchFamily="34" charset="0"/>
              <a:buChar char="•"/>
            </a:pPr>
            <a:endParaRPr lang="en-GB" dirty="0"/>
          </a:p>
        </p:txBody>
      </p:sp>
      <p:graphicFrame>
        <p:nvGraphicFramePr>
          <p:cNvPr id="5" name="Table 4">
            <a:extLst>
              <a:ext uri="{FF2B5EF4-FFF2-40B4-BE49-F238E27FC236}">
                <a16:creationId xmlns:a16="http://schemas.microsoft.com/office/drawing/2014/main" id="{CACCABB0-6B69-3EA5-91F1-618D0DED2BAF}"/>
              </a:ext>
            </a:extLst>
          </p:cNvPr>
          <p:cNvGraphicFramePr>
            <a:graphicFrameLocks noGrp="1"/>
          </p:cNvGraphicFramePr>
          <p:nvPr>
            <p:extLst>
              <p:ext uri="{D42A27DB-BD31-4B8C-83A1-F6EECF244321}">
                <p14:modId xmlns:p14="http://schemas.microsoft.com/office/powerpoint/2010/main" val="931352112"/>
              </p:ext>
            </p:extLst>
          </p:nvPr>
        </p:nvGraphicFramePr>
        <p:xfrm>
          <a:off x="1709420" y="2321961"/>
          <a:ext cx="5725160" cy="934948"/>
        </p:xfrm>
        <a:graphic>
          <a:graphicData uri="http://schemas.openxmlformats.org/drawingml/2006/table">
            <a:tbl>
              <a:tblPr firstRow="1" firstCol="1" bandRow="1">
                <a:tableStyleId>{5C22544A-7EE6-4342-B048-85BDC9FD1C3A}</a:tableStyleId>
              </a:tblPr>
              <a:tblGrid>
                <a:gridCol w="817880">
                  <a:extLst>
                    <a:ext uri="{9D8B030D-6E8A-4147-A177-3AD203B41FA5}">
                      <a16:colId xmlns:a16="http://schemas.microsoft.com/office/drawing/2014/main" val="3472596963"/>
                    </a:ext>
                  </a:extLst>
                </a:gridCol>
                <a:gridCol w="817880">
                  <a:extLst>
                    <a:ext uri="{9D8B030D-6E8A-4147-A177-3AD203B41FA5}">
                      <a16:colId xmlns:a16="http://schemas.microsoft.com/office/drawing/2014/main" val="712357536"/>
                    </a:ext>
                  </a:extLst>
                </a:gridCol>
                <a:gridCol w="817880">
                  <a:extLst>
                    <a:ext uri="{9D8B030D-6E8A-4147-A177-3AD203B41FA5}">
                      <a16:colId xmlns:a16="http://schemas.microsoft.com/office/drawing/2014/main" val="682170705"/>
                    </a:ext>
                  </a:extLst>
                </a:gridCol>
                <a:gridCol w="817880">
                  <a:extLst>
                    <a:ext uri="{9D8B030D-6E8A-4147-A177-3AD203B41FA5}">
                      <a16:colId xmlns:a16="http://schemas.microsoft.com/office/drawing/2014/main" val="1226971800"/>
                    </a:ext>
                  </a:extLst>
                </a:gridCol>
                <a:gridCol w="817880">
                  <a:extLst>
                    <a:ext uri="{9D8B030D-6E8A-4147-A177-3AD203B41FA5}">
                      <a16:colId xmlns:a16="http://schemas.microsoft.com/office/drawing/2014/main" val="4092519191"/>
                    </a:ext>
                  </a:extLst>
                </a:gridCol>
                <a:gridCol w="817880">
                  <a:extLst>
                    <a:ext uri="{9D8B030D-6E8A-4147-A177-3AD203B41FA5}">
                      <a16:colId xmlns:a16="http://schemas.microsoft.com/office/drawing/2014/main" val="3573310804"/>
                    </a:ext>
                  </a:extLst>
                </a:gridCol>
                <a:gridCol w="817880">
                  <a:extLst>
                    <a:ext uri="{9D8B030D-6E8A-4147-A177-3AD203B41FA5}">
                      <a16:colId xmlns:a16="http://schemas.microsoft.com/office/drawing/2014/main" val="2594801995"/>
                    </a:ext>
                  </a:extLst>
                </a:gridCol>
              </a:tblGrid>
              <a:tr h="306913">
                <a:tc>
                  <a:txBody>
                    <a:bodyPr/>
                    <a:lstStyle/>
                    <a:p>
                      <a:pPr>
                        <a:lnSpc>
                          <a:spcPct val="107000"/>
                        </a:lnSpc>
                        <a:spcAft>
                          <a:spcPts val="800"/>
                        </a:spcAft>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2019/20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2020/21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2021/22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2022/23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2023/24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Total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67208"/>
                  </a:ext>
                </a:extLst>
              </a:tr>
              <a:tr h="628035">
                <a:tc>
                  <a:txBody>
                    <a:bodyPr/>
                    <a:lstStyle/>
                    <a:p>
                      <a:pPr>
                        <a:lnSpc>
                          <a:spcPct val="107000"/>
                        </a:lnSpc>
                        <a:spcAft>
                          <a:spcPts val="800"/>
                        </a:spcAft>
                      </a:pPr>
                      <a:r>
                        <a:rPr lang="en-GB" sz="1100" kern="100" dirty="0">
                          <a:effectLst/>
                        </a:rPr>
                        <a:t>HHSRS inspections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48</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dirty="0">
                          <a:effectLst/>
                        </a:rPr>
                        <a:t>24</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42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88</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63 (so far)</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dirty="0">
                          <a:effectLst/>
                        </a:rPr>
                        <a:t>265</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1519837"/>
                  </a:ext>
                </a:extLst>
              </a:tr>
            </a:tbl>
          </a:graphicData>
        </a:graphic>
      </p:graphicFrame>
    </p:spTree>
    <p:extLst>
      <p:ext uri="{BB962C8B-B14F-4D97-AF65-F5344CB8AC3E}">
        <p14:creationId xmlns:p14="http://schemas.microsoft.com/office/powerpoint/2010/main" val="2004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143E-81D8-9176-F3B5-939D169934C8}"/>
              </a:ext>
            </a:extLst>
          </p:cNvPr>
          <p:cNvSpPr>
            <a:spLocks noGrp="1"/>
          </p:cNvSpPr>
          <p:nvPr>
            <p:ph type="title"/>
          </p:nvPr>
        </p:nvSpPr>
        <p:spPr/>
        <p:txBody>
          <a:bodyPr/>
          <a:lstStyle/>
          <a:p>
            <a:r>
              <a:rPr lang="en-GB" dirty="0"/>
              <a:t>Enforcing the City’s private sector</a:t>
            </a:r>
          </a:p>
        </p:txBody>
      </p:sp>
      <p:sp>
        <p:nvSpPr>
          <p:cNvPr id="3" name="Content Placeholder 2">
            <a:extLst>
              <a:ext uri="{FF2B5EF4-FFF2-40B4-BE49-F238E27FC236}">
                <a16:creationId xmlns:a16="http://schemas.microsoft.com/office/drawing/2014/main" id="{87BCC901-E0D1-B7A3-C0C2-4DBE8BDE4ACC}"/>
              </a:ext>
            </a:extLst>
          </p:cNvPr>
          <p:cNvSpPr>
            <a:spLocks noGrp="1"/>
          </p:cNvSpPr>
          <p:nvPr>
            <p:ph idx="1"/>
          </p:nvPr>
        </p:nvSpPr>
        <p:spPr/>
        <p:txBody>
          <a:bodyPr/>
          <a:lstStyle/>
          <a:p>
            <a:pPr marL="342900" indent="-342900">
              <a:buFont typeface="Arial" panose="020B0604020202020204" pitchFamily="34" charset="0"/>
              <a:buChar char="•"/>
            </a:pPr>
            <a:r>
              <a:rPr lang="en-GB" dirty="0"/>
              <a:t>Main issues affecting the private stock</a:t>
            </a:r>
          </a:p>
          <a:p>
            <a:pPr marL="342900" indent="-342900">
              <a:buFont typeface="Arial" panose="020B0604020202020204" pitchFamily="34" charset="0"/>
              <a:buChar char="•"/>
            </a:pPr>
            <a:r>
              <a:rPr lang="en-GB" dirty="0"/>
              <a:t>Damp &amp; Mould – significant increase over last two winters</a:t>
            </a:r>
          </a:p>
          <a:p>
            <a:pPr marL="342900" indent="-342900">
              <a:buFont typeface="Arial" panose="020B0604020202020204" pitchFamily="34" charset="0"/>
              <a:buChar char="•"/>
            </a:pPr>
            <a:r>
              <a:rPr lang="en-GB" dirty="0"/>
              <a:t>Excess cold – lack of effective fixed heating or broken and poorly performing appliances. Lack of insulation.</a:t>
            </a:r>
          </a:p>
          <a:p>
            <a:pPr marL="342900" indent="-342900">
              <a:buFont typeface="Arial" panose="020B0604020202020204" pitchFamily="34" charset="0"/>
              <a:buChar char="•"/>
            </a:pPr>
            <a:r>
              <a:rPr lang="en-GB" dirty="0"/>
              <a:t>Electrical safety </a:t>
            </a:r>
          </a:p>
          <a:p>
            <a:pPr marL="342900" indent="-342900">
              <a:buFont typeface="Arial" panose="020B0604020202020204" pitchFamily="34" charset="0"/>
              <a:buChar char="•"/>
            </a:pPr>
            <a:r>
              <a:rPr lang="en-GB" dirty="0"/>
              <a:t>Vermin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graphicFrame>
        <p:nvGraphicFramePr>
          <p:cNvPr id="4" name="Table 3">
            <a:extLst>
              <a:ext uri="{FF2B5EF4-FFF2-40B4-BE49-F238E27FC236}">
                <a16:creationId xmlns:a16="http://schemas.microsoft.com/office/drawing/2014/main" id="{BC867F05-526B-AB44-B952-A2EFB80B9717}"/>
              </a:ext>
            </a:extLst>
          </p:cNvPr>
          <p:cNvGraphicFramePr>
            <a:graphicFrameLocks noGrp="1"/>
          </p:cNvGraphicFramePr>
          <p:nvPr>
            <p:extLst>
              <p:ext uri="{D42A27DB-BD31-4B8C-83A1-F6EECF244321}">
                <p14:modId xmlns:p14="http://schemas.microsoft.com/office/powerpoint/2010/main" val="3756092747"/>
              </p:ext>
            </p:extLst>
          </p:nvPr>
        </p:nvGraphicFramePr>
        <p:xfrm>
          <a:off x="2712378" y="3195404"/>
          <a:ext cx="4992977" cy="2424559"/>
        </p:xfrm>
        <a:graphic>
          <a:graphicData uri="http://schemas.openxmlformats.org/drawingml/2006/table">
            <a:tbl>
              <a:tblPr firstRow="1" firstCol="1" bandRow="1">
                <a:tableStyleId>{5C22544A-7EE6-4342-B048-85BDC9FD1C3A}</a:tableStyleId>
              </a:tblPr>
              <a:tblGrid>
                <a:gridCol w="1164035">
                  <a:extLst>
                    <a:ext uri="{9D8B030D-6E8A-4147-A177-3AD203B41FA5}">
                      <a16:colId xmlns:a16="http://schemas.microsoft.com/office/drawing/2014/main" val="1045556392"/>
                    </a:ext>
                  </a:extLst>
                </a:gridCol>
                <a:gridCol w="759835">
                  <a:extLst>
                    <a:ext uri="{9D8B030D-6E8A-4147-A177-3AD203B41FA5}">
                      <a16:colId xmlns:a16="http://schemas.microsoft.com/office/drawing/2014/main" val="3715484851"/>
                    </a:ext>
                  </a:extLst>
                </a:gridCol>
                <a:gridCol w="759835">
                  <a:extLst>
                    <a:ext uri="{9D8B030D-6E8A-4147-A177-3AD203B41FA5}">
                      <a16:colId xmlns:a16="http://schemas.microsoft.com/office/drawing/2014/main" val="2187924173"/>
                    </a:ext>
                  </a:extLst>
                </a:gridCol>
                <a:gridCol w="759835">
                  <a:extLst>
                    <a:ext uri="{9D8B030D-6E8A-4147-A177-3AD203B41FA5}">
                      <a16:colId xmlns:a16="http://schemas.microsoft.com/office/drawing/2014/main" val="2506161355"/>
                    </a:ext>
                  </a:extLst>
                </a:gridCol>
                <a:gridCol w="772368">
                  <a:extLst>
                    <a:ext uri="{9D8B030D-6E8A-4147-A177-3AD203B41FA5}">
                      <a16:colId xmlns:a16="http://schemas.microsoft.com/office/drawing/2014/main" val="1456656537"/>
                    </a:ext>
                  </a:extLst>
                </a:gridCol>
                <a:gridCol w="777069">
                  <a:extLst>
                    <a:ext uri="{9D8B030D-6E8A-4147-A177-3AD203B41FA5}">
                      <a16:colId xmlns:a16="http://schemas.microsoft.com/office/drawing/2014/main" val="3241821170"/>
                    </a:ext>
                  </a:extLst>
                </a:gridCol>
              </a:tblGrid>
              <a:tr h="537440">
                <a:tc>
                  <a:txBody>
                    <a:bodyPr/>
                    <a:lstStyle/>
                    <a:p>
                      <a:pPr>
                        <a:lnSpc>
                          <a:spcPct val="107000"/>
                        </a:lnSpc>
                        <a:spcAft>
                          <a:spcPts val="800"/>
                        </a:spcAft>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2019/20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2020/21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2021/22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2022/23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2023/24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025499"/>
                  </a:ext>
                </a:extLst>
              </a:tr>
              <a:tr h="537440">
                <a:tc>
                  <a:txBody>
                    <a:bodyPr/>
                    <a:lstStyle/>
                    <a:p>
                      <a:pPr>
                        <a:lnSpc>
                          <a:spcPct val="107000"/>
                        </a:lnSpc>
                        <a:spcAft>
                          <a:spcPts val="800"/>
                        </a:spcAft>
                      </a:pPr>
                      <a:r>
                        <a:rPr lang="en-GB" sz="1100" kern="100">
                          <a:effectLst/>
                        </a:rPr>
                        <a:t>Damp &amp; mould</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71</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47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48</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103</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116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88776"/>
                  </a:ext>
                </a:extLst>
              </a:tr>
              <a:tr h="812239">
                <a:tc>
                  <a:txBody>
                    <a:bodyPr/>
                    <a:lstStyle/>
                    <a:p>
                      <a:pPr>
                        <a:lnSpc>
                          <a:spcPct val="107000"/>
                        </a:lnSpc>
                        <a:spcAft>
                          <a:spcPts val="800"/>
                        </a:spcAft>
                      </a:pPr>
                      <a:r>
                        <a:rPr lang="en-GB" sz="1100" kern="100">
                          <a:effectLst/>
                        </a:rPr>
                        <a:t>Broken heating &amp; electrics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36</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32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27</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30</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52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7632912"/>
                  </a:ext>
                </a:extLst>
              </a:tr>
              <a:tr h="537440">
                <a:tc>
                  <a:txBody>
                    <a:bodyPr/>
                    <a:lstStyle/>
                    <a:p>
                      <a:pPr>
                        <a:lnSpc>
                          <a:spcPct val="107000"/>
                        </a:lnSpc>
                        <a:spcAft>
                          <a:spcPts val="800"/>
                        </a:spcAft>
                      </a:pPr>
                      <a:r>
                        <a:rPr lang="en-GB" sz="1100" kern="100">
                          <a:effectLst/>
                        </a:rPr>
                        <a:t>Rats or bedbugs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12</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29</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15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a:effectLst/>
                        </a:rPr>
                        <a:t>25</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100" dirty="0">
                          <a:effectLst/>
                        </a:rPr>
                        <a:t>25</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2919284"/>
                  </a:ext>
                </a:extLst>
              </a:tr>
            </a:tbl>
          </a:graphicData>
        </a:graphic>
      </p:graphicFrame>
    </p:spTree>
    <p:extLst>
      <p:ext uri="{BB962C8B-B14F-4D97-AF65-F5344CB8AC3E}">
        <p14:creationId xmlns:p14="http://schemas.microsoft.com/office/powerpoint/2010/main" val="175460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875-F343-5854-FBED-EB985FA50784}"/>
              </a:ext>
            </a:extLst>
          </p:cNvPr>
          <p:cNvSpPr>
            <a:spLocks noGrp="1"/>
          </p:cNvSpPr>
          <p:nvPr>
            <p:ph type="title"/>
          </p:nvPr>
        </p:nvSpPr>
        <p:spPr/>
        <p:txBody>
          <a:bodyPr/>
          <a:lstStyle/>
          <a:p>
            <a:r>
              <a:rPr lang="en-GB" dirty="0"/>
              <a:t>Enforcing the City’s private sector</a:t>
            </a:r>
          </a:p>
        </p:txBody>
      </p:sp>
      <p:sp>
        <p:nvSpPr>
          <p:cNvPr id="3" name="Content Placeholder 2">
            <a:extLst>
              <a:ext uri="{FF2B5EF4-FFF2-40B4-BE49-F238E27FC236}">
                <a16:creationId xmlns:a16="http://schemas.microsoft.com/office/drawing/2014/main" id="{70331D5A-95EE-8D0B-266E-056DA61D212D}"/>
              </a:ext>
            </a:extLst>
          </p:cNvPr>
          <p:cNvSpPr>
            <a:spLocks noGrp="1"/>
          </p:cNvSpPr>
          <p:nvPr>
            <p:ph idx="1"/>
          </p:nvPr>
        </p:nvSpPr>
        <p:spPr/>
        <p:txBody>
          <a:bodyPr/>
          <a:lstStyle/>
          <a:p>
            <a:pPr marL="342900" indent="-342900">
              <a:buFont typeface="Arial" panose="020B0604020202020204" pitchFamily="34" charset="0"/>
              <a:buChar char="•"/>
            </a:pPr>
            <a:r>
              <a:rPr lang="en-GB" dirty="0"/>
              <a:t>Where significant hazards (Cat 1 HHSRS) are identified the LA is required to take enforcement action.</a:t>
            </a:r>
          </a:p>
          <a:p>
            <a:pPr marL="342900" indent="-342900">
              <a:buFont typeface="Arial" panose="020B0604020202020204" pitchFamily="34" charset="0"/>
              <a:buChar char="•"/>
            </a:pPr>
            <a:r>
              <a:rPr lang="en-GB" dirty="0"/>
              <a:t>Various enforcement notices available under Housing Act 2004</a:t>
            </a:r>
          </a:p>
          <a:p>
            <a:pPr marL="342900" indent="-342900">
              <a:buFont typeface="Arial" panose="020B0604020202020204" pitchFamily="34" charset="0"/>
              <a:buChar char="•"/>
            </a:pPr>
            <a:r>
              <a:rPr lang="en-GB" dirty="0"/>
              <a:t>Most commonly used are Improvement &amp; prohibition notices</a:t>
            </a:r>
          </a:p>
          <a:p>
            <a:pPr marL="342900" indent="-342900">
              <a:buFont typeface="Arial" panose="020B0604020202020204" pitchFamily="34" charset="0"/>
              <a:buChar char="•"/>
            </a:pPr>
            <a:r>
              <a:rPr lang="en-GB" dirty="0"/>
              <a:t>Failure to comply with notices is an offence and can lead to prosecution and or service of Civil Penalty Notices.</a:t>
            </a:r>
          </a:p>
          <a:p>
            <a:pPr marL="342900" indent="-342900">
              <a:buFont typeface="Arial" panose="020B0604020202020204" pitchFamily="34" charset="0"/>
              <a:buChar char="•"/>
            </a:pPr>
            <a:r>
              <a:rPr lang="en-GB" dirty="0"/>
              <a:t>Approach published in Private Sector Housing Enforcement Policy, including Civil Penalty Policy.</a:t>
            </a:r>
          </a:p>
          <a:p>
            <a:pPr marL="342900" indent="-342900">
              <a:buFont typeface="Arial" panose="020B0604020202020204" pitchFamily="34" charset="0"/>
              <a:buChar char="•"/>
            </a:pPr>
            <a:r>
              <a:rPr lang="en-GB" dirty="0"/>
              <a:t>Civil penalties are a relatively new power and SCC is yet to issue one. This will change going forward.</a:t>
            </a:r>
          </a:p>
          <a:p>
            <a:pPr marL="342900" indent="-342900">
              <a:buFont typeface="Arial" panose="020B0604020202020204" pitchFamily="34" charset="0"/>
              <a:buChar char="•"/>
            </a:pPr>
            <a:r>
              <a:rPr lang="en-GB" dirty="0"/>
              <a:t>Income from Civil Penalties can be used to support Private housing enforcement.</a:t>
            </a:r>
          </a:p>
        </p:txBody>
      </p:sp>
    </p:spTree>
    <p:extLst>
      <p:ext uri="{BB962C8B-B14F-4D97-AF65-F5344CB8AC3E}">
        <p14:creationId xmlns:p14="http://schemas.microsoft.com/office/powerpoint/2010/main" val="1343889741"/>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1F497D"/>
      </a:dk2>
      <a:lt2>
        <a:srgbClr val="C50046"/>
      </a:lt2>
      <a:accent1>
        <a:srgbClr val="4C4C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1F497D"/>
    </a:dk2>
    <a:lt2>
      <a:srgbClr val="C50046"/>
    </a:lt2>
    <a:accent1>
      <a:srgbClr val="4C4C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1">
    <a:dk1>
      <a:srgbClr val="000000"/>
    </a:dk1>
    <a:lt1>
      <a:sysClr val="window" lastClr="FFFFFF"/>
    </a:lt1>
    <a:dk2>
      <a:srgbClr val="1F497D"/>
    </a:dk2>
    <a:lt2>
      <a:srgbClr val="C50046"/>
    </a:lt2>
    <a:accent1>
      <a:srgbClr val="4C4C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2847</TotalTime>
  <Words>2996</Words>
  <Application>Microsoft Office PowerPoint</Application>
  <PresentationFormat>On-screen Show (4:3)</PresentationFormat>
  <Paragraphs>288</Paragraphs>
  <Slides>34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Calibri</vt:lpstr>
      <vt:lpstr>Office Theme</vt:lpstr>
      <vt:lpstr>Worksheet</vt:lpstr>
      <vt:lpstr>PowerPoint Presentation</vt:lpstr>
      <vt:lpstr>Private Housing enforcement in Southampton</vt:lpstr>
      <vt:lpstr>PowerPoint Presentation</vt:lpstr>
      <vt:lpstr>Enforcing the City's private sector</vt:lpstr>
      <vt:lpstr>Enforcing the City’s private sector</vt:lpstr>
      <vt:lpstr>Enforcing the City’s private sector</vt:lpstr>
      <vt:lpstr>Enforcing the City’s private sector</vt:lpstr>
      <vt:lpstr>Enforcing the City’s private sector</vt:lpstr>
      <vt:lpstr>Enforcing the City’s private sector</vt:lpstr>
      <vt:lpstr>Enforcing the City’s private sector</vt:lpstr>
      <vt:lpstr>Mandatory HMO licensing</vt:lpstr>
      <vt:lpstr>Mandatory HMO licensing</vt:lpstr>
      <vt:lpstr>Mandatory HMO licensing</vt:lpstr>
      <vt:lpstr>Mandatory HMO licensing</vt:lpstr>
      <vt:lpstr>Mandatory HMO licensing</vt:lpstr>
      <vt:lpstr>Mandatory HMO licensing</vt:lpstr>
      <vt:lpstr>Mandatory HMO licensing </vt:lpstr>
      <vt:lpstr>PowerPoint Presentation</vt:lpstr>
      <vt:lpstr>PowerPoint Presentation</vt:lpstr>
      <vt:lpstr>Additional HMO licensing</vt:lpstr>
      <vt:lpstr>Additional HMO Licensing</vt:lpstr>
      <vt:lpstr>Additional HMO Licensing</vt:lpstr>
      <vt:lpstr>Additional HMO licensing – past &amp; future</vt:lpstr>
      <vt:lpstr>Additional HMO Licensing – future plans</vt:lpstr>
      <vt:lpstr>Additional HMO Licensing – future plans</vt:lpstr>
      <vt:lpstr>Additional HMO Licensing – future plans</vt:lpstr>
      <vt:lpstr>Selective licensing</vt:lpstr>
      <vt:lpstr>Selective licensing</vt:lpstr>
      <vt:lpstr>Future plans &amp; challenges</vt:lpstr>
      <vt:lpstr>Future plans &amp; challenges</vt:lpstr>
      <vt:lpstr>Renters reform Bill – Decent Homes standard</vt:lpstr>
      <vt:lpstr>Renters Reform Bill - Decent Homes standards </vt:lpstr>
      <vt:lpstr>Going forward</vt:lpstr>
      <vt:lpstr>Any questions?</vt:lpstr>
    </vt:vector>
  </TitlesOfParts>
  <Company>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Headings in Calibri bold</dc:title>
  <dc:creator>Dan</dc:creator>
  <cp:lastModifiedBy>Pirnie, Mark</cp:lastModifiedBy>
  <cp:revision>65</cp:revision>
  <dcterms:created xsi:type="dcterms:W3CDTF">2014-08-15T14:28:23Z</dcterms:created>
  <dcterms:modified xsi:type="dcterms:W3CDTF">2024-02-29T14:19:14Z</dcterms:modified>
</cp:coreProperties>
</file>